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comments+xml" PartName="/ppt/comments/comment2.xml"/>
  <Override ContentType="application/vnd.openxmlformats-officedocument.presentationml.comments+xml" PartName="/ppt/comments/comment4.xml"/>
  <Override ContentType="application/vnd.openxmlformats-officedocument.presentationml.comments+xml" PartName="/ppt/comments/comment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70" r:id="rId6"/>
    <p:sldMasterId id="2147483671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Author clrIdx="0" id="0" initials="" lastIdx="6" name="Ma. Charriz Anne Maranion Rioflorido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21D3D1A6-DFF9-4DE2-82A8-49FB4889DD36}">
  <a:tblStyle styleId="{21D3D1A6-DFF9-4DE2-82A8-49FB4889DD36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AAB76F91-FF9F-422F-98E0-6AFFC787E756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9EFF7"/>
          </a:solidFill>
        </a:fill>
      </a:tcStyle>
    </a:wholeTbl>
    <a:band1H>
      <a:tcTxStyle/>
      <a:tcStyle>
        <a:fill>
          <a:solidFill>
            <a:srgbClr val="D0DEEF"/>
          </a:solidFill>
        </a:fill>
      </a:tcStyle>
    </a:band1H>
    <a:band2H>
      <a:tcTxStyle/>
    </a:band2H>
    <a:band1V>
      <a:tcTxStyle/>
      <a:tcStyle>
        <a:fill>
          <a:solidFill>
            <a:srgbClr val="D0DEEF"/>
          </a:solidFill>
        </a:fill>
      </a:tcStyle>
    </a:band1V>
    <a:band2V>
      <a:tcTxStyle/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3.xml"/><Relationship Id="rId10" Type="http://schemas.openxmlformats.org/officeDocument/2006/relationships/slide" Target="slides/slide2.xml"/><Relationship Id="rId13" Type="http://schemas.openxmlformats.org/officeDocument/2006/relationships/slide" Target="slides/slide5.xml"/><Relationship Id="rId12" Type="http://schemas.openxmlformats.org/officeDocument/2006/relationships/slide" Target="slides/slide4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1.xml"/><Relationship Id="rId15" Type="http://schemas.openxmlformats.org/officeDocument/2006/relationships/slide" Target="slides/slide7.xml"/><Relationship Id="rId14" Type="http://schemas.openxmlformats.org/officeDocument/2006/relationships/slide" Target="slides/slide6.xml"/><Relationship Id="rId5" Type="http://schemas.openxmlformats.org/officeDocument/2006/relationships/commentAuthors" Target="commentAuthors.xml"/><Relationship Id="rId6" Type="http://schemas.openxmlformats.org/officeDocument/2006/relationships/slideMaster" Target="slideMasters/slideMaster1.xml"/><Relationship Id="rId7" Type="http://schemas.openxmlformats.org/officeDocument/2006/relationships/slideMaster" Target="slideMasters/slideMaster2.xml"/><Relationship Id="rId8" Type="http://schemas.openxmlformats.org/officeDocument/2006/relationships/notesMaster" Target="notesMasters/notesMaster1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0" idx="1" dt="2020-05-28T19:55:20.107">
    <p:pos x="6000" y="0"/>
    <p:text>If you find a more appropriate photo, please feel free to replace</p:text>
  </p:cm>
</p:cmLst>
</file>

<file path=ppt/comments/comment2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0" idx="2" dt="2020-05-28T20:50:56.197">
    <p:pos x="2142" y="2775"/>
    <p:text>I can't find how to make the shape transparent so I just put a text below</p:text>
  </p:cm>
  <p:cm authorId="0" idx="3" dt="2020-05-28T21:25:23.970">
    <p:pos x="6000" y="0"/>
    <p:text>Hardi, this slide will be 1.5 minutes, if possible please use your cursor to point the stuff so that the audience can follow your talking points. Didn't apply any animation</p:text>
  </p:cm>
  <p:cm authorId="0" idx="4" dt="2020-05-28T21:05:22.723">
    <p:pos x="3998" y="705"/>
    <p:text>Please double check if all figures are correct</p:text>
  </p:cm>
</p:cmLst>
</file>

<file path=ppt/comments/comment3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0" idx="5" dt="2020-05-28T20:27:10.494">
    <p:pos x="2011" y="587"/>
    <p:text>Deleted cols 9-10, takes too much space</p:text>
  </p:cm>
</p:cmLst>
</file>

<file path=ppt/comments/comment4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0" idx="6" dt="2020-05-28T20:19:27.350">
    <p:pos x="6000" y="0"/>
    <p:text>I removed Q-Q Plot, either that or Histogram to minimize the clutter. I also included what each represent. See labels under each title. I don't know what to make of the graphs since these are too small.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tradingeconomics.com/united-states/unemployment-rate" TargetMode="External"/><Relationship Id="rId3" Type="http://schemas.openxmlformats.org/officeDocument/2006/relationships/hyperlink" Target="https://www.fragomen.com/insights/alerts/president-trump-orders-european-travel-ban-starting-1159-pm-edt-friday-march-13" TargetMode="Externa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87a34d06e1_2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87a34d06e1_2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87a34d06e1_22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87a34d06e1_22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87a34d06e1_22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87a34d06e1_22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87a34d06e1_2_1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4" name="Google Shape;174;g87a34d06e1_2_1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I.i.d = independent and identically distributed</a:t>
            </a:r>
            <a:endParaRPr/>
          </a:p>
        </p:txBody>
      </p:sp>
      <p:sp>
        <p:nvSpPr>
          <p:cNvPr id="175" name="Google Shape;175;g87a34d06e1_2_12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87a34d06e1_22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87a34d06e1_22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87a34d06e1_22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87a34d06e1_22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GB" u="sng">
                <a:solidFill>
                  <a:schemeClr val="hlink"/>
                </a:solidFill>
                <a:hlinkClick r:id="rId2"/>
              </a:rPr>
              <a:t>https://tradingeconomics.com/united-states/unemployment-rate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3"/>
              </a:rPr>
              <a:t>https://www.fragomen.com/insights/alerts/president-trump-orders-european-travel-ban-starting-1159-pm-edt-friday-march-13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87a34d06e1_24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87a34d06e1_24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" type="subTitle"/>
          </p:nvPr>
        </p:nvSpPr>
        <p:spPr>
          <a:xfrm>
            <a:off x="1143000" y="2701528"/>
            <a:ext cx="6858000" cy="124182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59" name="Google Shape;59;p14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1" name="Google Shape;61;p14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7" name="Google Shape;67;p15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1" type="body"/>
          </p:nvPr>
        </p:nvSpPr>
        <p:spPr>
          <a:xfrm>
            <a:off x="623888" y="3442097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1" name="Google Shape;71;p16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6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6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" type="body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2" type="body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8" name="Google Shape;78;p17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7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" name="Google Shape;80;p17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8"/>
          <p:cNvSpPr txBox="1"/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" type="body"/>
          </p:nvPr>
        </p:nvSpPr>
        <p:spPr>
          <a:xfrm>
            <a:off x="629841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84" name="Google Shape;84;p18"/>
          <p:cNvSpPr txBox="1"/>
          <p:nvPr>
            <p:ph idx="2" type="body"/>
          </p:nvPr>
        </p:nvSpPr>
        <p:spPr>
          <a:xfrm>
            <a:off x="629841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5" name="Google Shape;85;p18"/>
          <p:cNvSpPr txBox="1"/>
          <p:nvPr>
            <p:ph idx="3" type="body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86" name="Google Shape;86;p18"/>
          <p:cNvSpPr txBox="1"/>
          <p:nvPr>
            <p:ph idx="4" type="body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7" name="Google Shape;87;p18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8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8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2" name="Google Shape;92;p19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3" name="Google Shape;93;p19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4" name="Google Shape;94;p19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7" name="Google Shape;97;p20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8" name="Google Shape;98;p20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1" name="Google Shape;101;p21"/>
          <p:cNvSpPr txBox="1"/>
          <p:nvPr>
            <p:ph idx="1" type="body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810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619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238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indent="-3238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indent="-3238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102" name="Google Shape;102;p21"/>
          <p:cNvSpPr txBox="1"/>
          <p:nvPr>
            <p:ph idx="2" type="body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03" name="Google Shape;103;p21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4" name="Google Shape;104;p21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5" name="Google Shape;105;p21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8" name="Google Shape;108;p22"/>
          <p:cNvSpPr/>
          <p:nvPr>
            <p:ph idx="2" type="pic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9" name="Google Shape;109;p22"/>
          <p:cNvSpPr txBox="1"/>
          <p:nvPr>
            <p:ph idx="1" type="body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10" name="Google Shape;110;p22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1" name="Google Shape;111;p22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2" name="Google Shape;112;p22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5" name="Google Shape;115;p23"/>
          <p:cNvSpPr txBox="1"/>
          <p:nvPr>
            <p:ph idx="1" type="body"/>
          </p:nvPr>
        </p:nvSpPr>
        <p:spPr>
          <a:xfrm rot="5400000">
            <a:off x="2940248" y="-942379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16" name="Google Shape;116;p23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7" name="Google Shape;117;p23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8" name="Google Shape;118;p23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/>
          <p:nvPr>
            <p:ph type="title"/>
          </p:nvPr>
        </p:nvSpPr>
        <p:spPr>
          <a:xfrm rot="5400000">
            <a:off x="5350073" y="1467446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1" name="Google Shape;121;p24"/>
          <p:cNvSpPr txBox="1"/>
          <p:nvPr>
            <p:ph idx="1" type="body"/>
          </p:nvPr>
        </p:nvSpPr>
        <p:spPr>
          <a:xfrm rot="5400000">
            <a:off x="1349573" y="-447079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2" name="Google Shape;122;p24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3" name="Google Shape;123;p24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4" name="Google Shape;124;p24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comments" Target="../comments/comment1.xml"/><Relationship Id="rId4" Type="http://schemas.openxmlformats.org/officeDocument/2006/relationships/image" Target="../media/image1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comments" Target="../comments/comment2.xml"/><Relationship Id="rId4" Type="http://schemas.openxmlformats.org/officeDocument/2006/relationships/image" Target="../media/image2.png"/><Relationship Id="rId5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comments" Target="../comments/comment3.xml"/><Relationship Id="rId4" Type="http://schemas.openxmlformats.org/officeDocument/2006/relationships/image" Target="../media/image8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1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comments" Target="../comments/comment4.xml"/><Relationship Id="rId4" Type="http://schemas.openxmlformats.org/officeDocument/2006/relationships/image" Target="../media/image1.png"/><Relationship Id="rId5" Type="http://schemas.openxmlformats.org/officeDocument/2006/relationships/image" Target="../media/image10.png"/><Relationship Id="rId6" Type="http://schemas.openxmlformats.org/officeDocument/2006/relationships/image" Target="../media/image9.png"/><Relationship Id="rId7" Type="http://schemas.openxmlformats.org/officeDocument/2006/relationships/image" Target="../media/image13.png"/><Relationship Id="rId8" Type="http://schemas.openxmlformats.org/officeDocument/2006/relationships/image" Target="../media/image1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image" Target="../media/image12.png"/><Relationship Id="rId5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Relationship Id="rId4" Type="http://schemas.openxmlformats.org/officeDocument/2006/relationships/image" Target="../media/image6.png"/><Relationship Id="rId5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5"/>
          <p:cNvSpPr txBox="1"/>
          <p:nvPr>
            <p:ph type="ctrTitle"/>
          </p:nvPr>
        </p:nvSpPr>
        <p:spPr>
          <a:xfrm>
            <a:off x="446675" y="1142375"/>
            <a:ext cx="7666200" cy="17907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FFF2CC"/>
                </a:solidFill>
              </a:rPr>
              <a:t>A LOOMING CRISIS:</a:t>
            </a:r>
            <a:endParaRPr b="1">
              <a:solidFill>
                <a:srgbClr val="FFF2CC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THE </a:t>
            </a:r>
            <a:r>
              <a:rPr lang="en-GB">
                <a:solidFill>
                  <a:srgbClr val="FFFFFF"/>
                </a:solidFill>
              </a:rPr>
              <a:t>U.S. UNEMPLOYMENT RATE IN FIGURES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31" name="Google Shape;131;p25"/>
          <p:cNvSpPr txBox="1"/>
          <p:nvPr>
            <p:ph idx="1" type="subTitle"/>
          </p:nvPr>
        </p:nvSpPr>
        <p:spPr>
          <a:xfrm>
            <a:off x="1578700" y="3657475"/>
            <a:ext cx="5202300" cy="8769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A Time Series Analysis of the U.S. Unemployment Rate and the initial impact of the COVID-19 pandemic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32" name="Google Shape;132;p25"/>
          <p:cNvSpPr txBox="1"/>
          <p:nvPr/>
        </p:nvSpPr>
        <p:spPr>
          <a:xfrm>
            <a:off x="7489800" y="4333575"/>
            <a:ext cx="1603200" cy="7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Hardi Winata (S3794905)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Cha Rioflorido (S3789114)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Keavatey Srun (S3767615)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Meng Heng Ea (S3716021) 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6"/>
          <p:cNvSpPr txBox="1"/>
          <p:nvPr>
            <p:ph idx="4294967295" type="title"/>
          </p:nvPr>
        </p:nvSpPr>
        <p:spPr>
          <a:xfrm>
            <a:off x="91850" y="15650"/>
            <a:ext cx="2908500" cy="275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B7B7B7"/>
                </a:solidFill>
              </a:rPr>
              <a:t>DESCRIPTIVE ANALYSIS</a:t>
            </a:r>
            <a:endParaRPr sz="1800">
              <a:solidFill>
                <a:srgbClr val="B7B7B7"/>
              </a:solidFill>
            </a:endParaRPr>
          </a:p>
        </p:txBody>
      </p:sp>
      <p:sp>
        <p:nvSpPr>
          <p:cNvPr id="138" name="Google Shape;138;p26"/>
          <p:cNvSpPr txBox="1"/>
          <p:nvPr>
            <p:ph idx="4294967295" type="body"/>
          </p:nvPr>
        </p:nvSpPr>
        <p:spPr>
          <a:xfrm>
            <a:off x="117450" y="293475"/>
            <a:ext cx="9061500" cy="7368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3C78D8"/>
                </a:solidFill>
              </a:rPr>
              <a:t>Unemployment rate continues on a downward trajectory, but the impact of COVID-19 looms to reverse the trend and possibly follow the Great Recession.</a:t>
            </a:r>
            <a:endParaRPr b="1">
              <a:solidFill>
                <a:srgbClr val="3C78D8"/>
              </a:solidFill>
            </a:endParaRPr>
          </a:p>
        </p:txBody>
      </p:sp>
      <p:sp>
        <p:nvSpPr>
          <p:cNvPr id="139" name="Google Shape;139;p26"/>
          <p:cNvSpPr txBox="1"/>
          <p:nvPr/>
        </p:nvSpPr>
        <p:spPr>
          <a:xfrm>
            <a:off x="566323" y="1107700"/>
            <a:ext cx="5729400" cy="2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GB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Monthly Unemployment Rate in the U.S. from January 2000 to December 2019</a:t>
            </a:r>
            <a:endParaRPr b="1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0" name="Google Shape;140;p26"/>
          <p:cNvPicPr preferRelativeResize="0"/>
          <p:nvPr/>
        </p:nvPicPr>
        <p:blipFill rotWithShape="1">
          <a:blip r:embed="rId4">
            <a:alphaModFix/>
          </a:blip>
          <a:srcRect b="7512" l="695" r="0" t="10560"/>
          <a:stretch/>
        </p:blipFill>
        <p:spPr>
          <a:xfrm>
            <a:off x="59300" y="1374374"/>
            <a:ext cx="6354602" cy="2912551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6"/>
          <p:cNvSpPr/>
          <p:nvPr/>
        </p:nvSpPr>
        <p:spPr>
          <a:xfrm>
            <a:off x="200900" y="4406225"/>
            <a:ext cx="759900" cy="47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/>
              <a:t>1995-2001</a:t>
            </a:r>
            <a:endParaRPr sz="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/>
              <a:t>D</a:t>
            </a:r>
            <a:r>
              <a:rPr lang="en-GB" sz="800"/>
              <a:t>ot.com bubble</a:t>
            </a:r>
            <a:endParaRPr sz="800"/>
          </a:p>
        </p:txBody>
      </p:sp>
      <p:pic>
        <p:nvPicPr>
          <p:cNvPr id="142" name="Google Shape;142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6063" y="4061525"/>
            <a:ext cx="315412" cy="19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6"/>
          <p:cNvSpPr/>
          <p:nvPr/>
        </p:nvSpPr>
        <p:spPr>
          <a:xfrm>
            <a:off x="5979925" y="4406225"/>
            <a:ext cx="759900" cy="47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/>
              <a:t>2020</a:t>
            </a:r>
            <a:endParaRPr sz="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/>
              <a:t>COVID-19</a:t>
            </a:r>
            <a:endParaRPr sz="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/>
              <a:t>pandemic</a:t>
            </a:r>
            <a:endParaRPr sz="800"/>
          </a:p>
        </p:txBody>
      </p:sp>
      <p:sp>
        <p:nvSpPr>
          <p:cNvPr id="144" name="Google Shape;144;p26"/>
          <p:cNvSpPr/>
          <p:nvPr/>
        </p:nvSpPr>
        <p:spPr>
          <a:xfrm>
            <a:off x="2591050" y="4406225"/>
            <a:ext cx="759900" cy="47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/>
              <a:t>2008-2009 Great Recession (or GFC)</a:t>
            </a:r>
            <a:endParaRPr sz="800"/>
          </a:p>
        </p:txBody>
      </p:sp>
      <p:cxnSp>
        <p:nvCxnSpPr>
          <p:cNvPr id="145" name="Google Shape;145;p26"/>
          <p:cNvCxnSpPr/>
          <p:nvPr/>
        </p:nvCxnSpPr>
        <p:spPr>
          <a:xfrm rot="10800000">
            <a:off x="952375" y="1422500"/>
            <a:ext cx="14100" cy="26136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46" name="Google Shape;146;p26"/>
          <p:cNvCxnSpPr/>
          <p:nvPr/>
        </p:nvCxnSpPr>
        <p:spPr>
          <a:xfrm rot="10800000">
            <a:off x="2591050" y="1422500"/>
            <a:ext cx="3600" cy="26052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47" name="Google Shape;147;p26"/>
          <p:cNvCxnSpPr/>
          <p:nvPr/>
        </p:nvCxnSpPr>
        <p:spPr>
          <a:xfrm rot="10800000">
            <a:off x="5984725" y="1439225"/>
            <a:ext cx="3600" cy="26223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148" name="Google Shape;148;p26"/>
          <p:cNvSpPr/>
          <p:nvPr/>
        </p:nvSpPr>
        <p:spPr>
          <a:xfrm>
            <a:off x="3401950" y="4406225"/>
            <a:ext cx="2517300" cy="475800"/>
          </a:xfrm>
          <a:prstGeom prst="rect">
            <a:avLst/>
          </a:prstGeom>
          <a:solidFill>
            <a:srgbClr val="A4C2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/>
              <a:t>Post-Great Recession, Pre-COVID-19</a:t>
            </a:r>
            <a:endParaRPr sz="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800"/>
              <a:t>(Forecast inputs)</a:t>
            </a:r>
            <a:endParaRPr i="1" sz="800"/>
          </a:p>
        </p:txBody>
      </p:sp>
      <p:cxnSp>
        <p:nvCxnSpPr>
          <p:cNvPr id="149" name="Google Shape;149;p26"/>
          <p:cNvCxnSpPr/>
          <p:nvPr/>
        </p:nvCxnSpPr>
        <p:spPr>
          <a:xfrm rot="10800000">
            <a:off x="3336850" y="1422500"/>
            <a:ext cx="14100" cy="26136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150" name="Google Shape;150;p26"/>
          <p:cNvSpPr txBox="1"/>
          <p:nvPr/>
        </p:nvSpPr>
        <p:spPr>
          <a:xfrm>
            <a:off x="6347450" y="1120275"/>
            <a:ext cx="26583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Overall Trends</a:t>
            </a:r>
            <a:endParaRPr b="1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2549" lvl="0" marL="179999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alibri"/>
              <a:buChar char="❏"/>
            </a:pPr>
            <a:r>
              <a:rPr lang="en-GB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 intervention points from 2000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2549" lvl="0" marL="179999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alibri"/>
              <a:buChar char="❏"/>
            </a:pPr>
            <a:r>
              <a:rPr lang="en-GB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Unemployment rate as a lagging indicator - delayed spike and prolonged effect whilst on recovery period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2549" lvl="0" marL="179999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alibri"/>
              <a:buChar char="❏"/>
            </a:pPr>
            <a:r>
              <a:rPr lang="en-GB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Downward trend post the 2008 Great Recession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rgbClr val="3C78D8"/>
                </a:solidFill>
                <a:latin typeface="Calibri"/>
                <a:ea typeface="Calibri"/>
                <a:cs typeface="Calibri"/>
                <a:sym typeface="Calibri"/>
              </a:rPr>
              <a:t>Findings (Period 2010-2019)</a:t>
            </a:r>
            <a:endParaRPr b="1" sz="1300">
              <a:solidFill>
                <a:srgbClr val="3C78D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2549" lvl="0" marL="179999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alibri"/>
              <a:buChar char="❏"/>
            </a:pPr>
            <a:r>
              <a:rPr lang="en-GB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Non-stationary </a:t>
            </a:r>
            <a:r>
              <a:rPr i="1" lang="en-GB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(p = 0.99)</a:t>
            </a:r>
            <a:endParaRPr i="1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2549" lvl="0" marL="179999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alibri"/>
              <a:buChar char="❏"/>
            </a:pPr>
            <a:r>
              <a:rPr lang="en-GB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 cyclical component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2549" lvl="0" marL="179999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alibri"/>
              <a:buChar char="❏"/>
            </a:pPr>
            <a:r>
              <a:rPr lang="en-GB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Highly-correlated </a:t>
            </a:r>
            <a:r>
              <a:rPr i="1" lang="en-GB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(R = 99.8%)</a:t>
            </a:r>
            <a:endParaRPr i="1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2549" lvl="0" marL="179999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alibri"/>
              <a:buChar char="❏"/>
            </a:pPr>
            <a:r>
              <a:rPr lang="en-GB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Slightly changing variance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2549" lvl="0" marL="179999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alibri"/>
              <a:buChar char="❏"/>
            </a:pPr>
            <a:r>
              <a:rPr lang="en-GB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Not normally distributed </a:t>
            </a:r>
            <a:r>
              <a:rPr i="1" lang="en-GB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(p &lt; 0.01)</a:t>
            </a:r>
            <a:endParaRPr i="1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51" name="Google Shape;151;p26"/>
          <p:cNvCxnSpPr/>
          <p:nvPr/>
        </p:nvCxnSpPr>
        <p:spPr>
          <a:xfrm flipH="1">
            <a:off x="6295725" y="2830500"/>
            <a:ext cx="2616900" cy="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7"/>
          <p:cNvSpPr txBox="1"/>
          <p:nvPr>
            <p:ph idx="4294967295" type="title"/>
          </p:nvPr>
        </p:nvSpPr>
        <p:spPr>
          <a:xfrm>
            <a:off x="91850" y="15650"/>
            <a:ext cx="2908500" cy="275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B7B7B7"/>
                </a:solidFill>
              </a:rPr>
              <a:t>MODEL SPECIFICATION</a:t>
            </a:r>
            <a:endParaRPr sz="1800">
              <a:solidFill>
                <a:srgbClr val="B7B7B7"/>
              </a:solidFill>
            </a:endParaRPr>
          </a:p>
        </p:txBody>
      </p:sp>
      <p:sp>
        <p:nvSpPr>
          <p:cNvPr id="157" name="Google Shape;157;p27"/>
          <p:cNvSpPr txBox="1"/>
          <p:nvPr>
            <p:ph idx="4294967295" type="body"/>
          </p:nvPr>
        </p:nvSpPr>
        <p:spPr>
          <a:xfrm>
            <a:off x="82450" y="291350"/>
            <a:ext cx="9061500" cy="5346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600">
                <a:solidFill>
                  <a:srgbClr val="3C78D8"/>
                </a:solidFill>
              </a:rPr>
              <a:t>7 models were identified from the ACF/PACF, EACF, and BIC plots </a:t>
            </a:r>
            <a:endParaRPr sz="1600">
              <a:solidFill>
                <a:srgbClr val="3C78D8"/>
              </a:solidFill>
            </a:endParaRPr>
          </a:p>
        </p:txBody>
      </p:sp>
      <p:grpSp>
        <p:nvGrpSpPr>
          <p:cNvPr id="158" name="Google Shape;158;p27"/>
          <p:cNvGrpSpPr/>
          <p:nvPr/>
        </p:nvGrpSpPr>
        <p:grpSpPr>
          <a:xfrm>
            <a:off x="40725" y="1918800"/>
            <a:ext cx="3056049" cy="3170550"/>
            <a:chOff x="443833" y="1098984"/>
            <a:chExt cx="4074732" cy="4227401"/>
          </a:xfrm>
        </p:grpSpPr>
        <p:pic>
          <p:nvPicPr>
            <p:cNvPr id="159" name="Google Shape;159;p27"/>
            <p:cNvPicPr preferRelativeResize="0"/>
            <p:nvPr/>
          </p:nvPicPr>
          <p:blipFill rotWithShape="1">
            <a:blip r:embed="rId4">
              <a:alphaModFix/>
            </a:blip>
            <a:srcRect b="30790" l="0" r="79177" t="16896"/>
            <a:stretch/>
          </p:blipFill>
          <p:spPr>
            <a:xfrm>
              <a:off x="443833" y="1098984"/>
              <a:ext cx="2188501" cy="205296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0" name="Google Shape;160;p27"/>
            <p:cNvPicPr preferRelativeResize="0"/>
            <p:nvPr/>
          </p:nvPicPr>
          <p:blipFill rotWithShape="1">
            <a:blip r:embed="rId5">
              <a:alphaModFix/>
            </a:blip>
            <a:srcRect b="27692" l="44567" r="34609" t="16899"/>
            <a:stretch/>
          </p:blipFill>
          <p:spPr>
            <a:xfrm>
              <a:off x="1708180" y="3151940"/>
              <a:ext cx="2188498" cy="217444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1" name="Google Shape;161;p27"/>
            <p:cNvPicPr preferRelativeResize="0"/>
            <p:nvPr/>
          </p:nvPicPr>
          <p:blipFill rotWithShape="1">
            <a:blip r:embed="rId6">
              <a:alphaModFix/>
            </a:blip>
            <a:srcRect b="30508" l="23422" r="58011" t="17179"/>
            <a:stretch/>
          </p:blipFill>
          <p:spPr>
            <a:xfrm>
              <a:off x="2567367" y="1098984"/>
              <a:ext cx="1951199" cy="205296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62" name="Google Shape;162;p27"/>
          <p:cNvPicPr preferRelativeResize="0"/>
          <p:nvPr/>
        </p:nvPicPr>
        <p:blipFill rotWithShape="1">
          <a:blip r:embed="rId7">
            <a:alphaModFix/>
          </a:blip>
          <a:srcRect b="34045" l="0" r="37686" t="0"/>
          <a:stretch/>
        </p:blipFill>
        <p:spPr>
          <a:xfrm>
            <a:off x="5990875" y="2002794"/>
            <a:ext cx="3056050" cy="205948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63" name="Google Shape;163;p27"/>
          <p:cNvGraphicFramePr/>
          <p:nvPr/>
        </p:nvGraphicFramePr>
        <p:xfrm>
          <a:off x="3481516" y="229074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{21D3D1A6-DFF9-4DE2-82A8-49FB4889DD36}</a:tableStyleId>
              </a:tblPr>
              <a:tblGrid>
                <a:gridCol w="226825"/>
                <a:gridCol w="226825"/>
                <a:gridCol w="226825"/>
                <a:gridCol w="226825"/>
                <a:gridCol w="226825"/>
                <a:gridCol w="226825"/>
                <a:gridCol w="226825"/>
                <a:gridCol w="226825"/>
                <a:gridCol w="226825"/>
                <a:gridCol w="226825"/>
              </a:tblGrid>
              <a:tr h="1381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GB" sz="80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AR/MA</a:t>
                      </a:r>
                      <a:endParaRPr sz="1100"/>
                    </a:p>
                  </a:txBody>
                  <a:tcPr marT="4775" marB="0" marR="4775" marL="47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GB" sz="80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1100"/>
                    </a:p>
                  </a:txBody>
                  <a:tcPr marT="4775" marB="0" marR="4775" marL="47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GB" sz="80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1100"/>
                    </a:p>
                  </a:txBody>
                  <a:tcPr marT="4775" marB="0" marR="4775" marL="47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GB" sz="80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sz="1100"/>
                    </a:p>
                  </a:txBody>
                  <a:tcPr marT="4775" marB="0" marR="4775" marL="47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GB" sz="80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endParaRPr sz="1100"/>
                    </a:p>
                  </a:txBody>
                  <a:tcPr marT="4775" marB="0" marR="4775" marL="47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GB" sz="80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endParaRPr sz="1100"/>
                    </a:p>
                  </a:txBody>
                  <a:tcPr marT="4775" marB="0" marR="4775" marL="47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GB" sz="80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endParaRPr sz="1100"/>
                    </a:p>
                  </a:txBody>
                  <a:tcPr marT="4775" marB="0" marR="4775" marL="47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GB" sz="80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</a:t>
                      </a:r>
                      <a:endParaRPr sz="1100"/>
                    </a:p>
                  </a:txBody>
                  <a:tcPr marT="4775" marB="0" marR="4775" marL="47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GB" sz="80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</a:t>
                      </a:r>
                      <a:endParaRPr sz="1100"/>
                    </a:p>
                  </a:txBody>
                  <a:tcPr marT="4775" marB="0" marR="4775" marL="47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GB" sz="80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</a:t>
                      </a:r>
                      <a:endParaRPr sz="1100"/>
                    </a:p>
                  </a:txBody>
                  <a:tcPr marT="4775" marB="0" marR="4775" marL="47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381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GB" sz="80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1100"/>
                    </a:p>
                  </a:txBody>
                  <a:tcPr marT="4775" marB="0" marR="4775" marL="47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1" lang="en-GB" sz="80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</a:t>
                      </a:r>
                      <a:endParaRPr sz="1100"/>
                    </a:p>
                  </a:txBody>
                  <a:tcPr marT="4775" marB="0" marR="4775" marL="47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-GB" sz="800" u="none" strike="noStrike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</a:t>
                      </a:r>
                      <a:endParaRPr sz="1100"/>
                    </a:p>
                  </a:txBody>
                  <a:tcPr marT="4775" marB="0" marR="4775" marL="47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-GB" sz="800" u="none" strike="noStrike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</a:t>
                      </a:r>
                      <a:endParaRPr sz="1100"/>
                    </a:p>
                  </a:txBody>
                  <a:tcPr marT="4775" marB="0" marR="4775" marL="47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1" lang="en-GB" sz="80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</a:t>
                      </a:r>
                      <a:endParaRPr sz="1100"/>
                    </a:p>
                  </a:txBody>
                  <a:tcPr marT="4775" marB="0" marR="4775" marL="47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1" lang="en-GB" sz="80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</a:t>
                      </a:r>
                      <a:endParaRPr sz="1100"/>
                    </a:p>
                  </a:txBody>
                  <a:tcPr marT="4775" marB="0" marR="4775" marL="47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1" lang="en-GB" sz="80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</a:t>
                      </a:r>
                      <a:endParaRPr sz="1100"/>
                    </a:p>
                  </a:txBody>
                  <a:tcPr marT="4775" marB="0" marR="4775" marL="47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1" lang="en-GB" sz="80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</a:t>
                      </a:r>
                      <a:endParaRPr sz="1100"/>
                    </a:p>
                  </a:txBody>
                  <a:tcPr marT="4775" marB="0" marR="4775" marL="47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1" lang="en-GB" sz="80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</a:t>
                      </a:r>
                      <a:endParaRPr sz="1100"/>
                    </a:p>
                  </a:txBody>
                  <a:tcPr marT="4775" marB="0" marR="4775" marL="47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1" lang="en-GB" sz="80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</a:t>
                      </a:r>
                      <a:endParaRPr sz="1100"/>
                    </a:p>
                  </a:txBody>
                  <a:tcPr marT="4775" marB="0" marR="4775" marL="47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381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GB" sz="80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1100"/>
                    </a:p>
                  </a:txBody>
                  <a:tcPr marT="4775" marB="0" marR="4775" marL="47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1" lang="en-GB" sz="80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</a:t>
                      </a:r>
                      <a:endParaRPr sz="1100"/>
                    </a:p>
                  </a:txBody>
                  <a:tcPr marT="4775" marB="0" marR="4775" marL="47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1" lang="en-GB" sz="80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</a:t>
                      </a:r>
                      <a:endParaRPr sz="1100"/>
                    </a:p>
                  </a:txBody>
                  <a:tcPr marT="4775" marB="0" marR="4775" marL="47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-GB" sz="800" u="none" strike="noStrike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</a:t>
                      </a:r>
                      <a:endParaRPr sz="1100"/>
                    </a:p>
                  </a:txBody>
                  <a:tcPr marT="4775" marB="0" marR="4775" marL="47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1" lang="en-GB" sz="80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</a:t>
                      </a:r>
                      <a:endParaRPr sz="1100"/>
                    </a:p>
                  </a:txBody>
                  <a:tcPr marT="4775" marB="0" marR="4775" marL="47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1" lang="en-GB" sz="80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</a:t>
                      </a:r>
                      <a:endParaRPr sz="1100"/>
                    </a:p>
                  </a:txBody>
                  <a:tcPr marT="4775" marB="0" marR="4775" marL="47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1" lang="en-GB" sz="80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</a:t>
                      </a:r>
                      <a:endParaRPr sz="1100"/>
                    </a:p>
                  </a:txBody>
                  <a:tcPr marT="4775" marB="0" marR="4775" marL="47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1" lang="en-GB" sz="80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</a:t>
                      </a:r>
                      <a:endParaRPr sz="1100"/>
                    </a:p>
                  </a:txBody>
                  <a:tcPr marT="4775" marB="0" marR="4775" marL="47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1" lang="en-GB" sz="80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</a:t>
                      </a:r>
                      <a:endParaRPr sz="1100"/>
                    </a:p>
                  </a:txBody>
                  <a:tcPr marT="4775" marB="0" marR="4775" marL="47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1" lang="en-GB" sz="80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</a:t>
                      </a:r>
                      <a:endParaRPr sz="1100"/>
                    </a:p>
                  </a:txBody>
                  <a:tcPr marT="4775" marB="0" marR="4775" marL="47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381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GB" sz="80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sz="1100"/>
                    </a:p>
                  </a:txBody>
                  <a:tcPr marT="4775" marB="0" marR="4775" marL="47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1" lang="en-GB" sz="80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</a:t>
                      </a:r>
                      <a:endParaRPr sz="1100"/>
                    </a:p>
                  </a:txBody>
                  <a:tcPr marT="4775" marB="0" marR="4775" marL="47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1" lang="en-GB" sz="80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</a:t>
                      </a:r>
                      <a:endParaRPr sz="1100"/>
                    </a:p>
                  </a:txBody>
                  <a:tcPr marT="4775" marB="0" marR="4775" marL="47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1" lang="en-GB" sz="80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</a:t>
                      </a:r>
                      <a:endParaRPr sz="1100"/>
                    </a:p>
                  </a:txBody>
                  <a:tcPr marT="4775" marB="0" marR="4775" marL="47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1" lang="en-GB" sz="80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</a:t>
                      </a:r>
                      <a:endParaRPr sz="1100"/>
                    </a:p>
                  </a:txBody>
                  <a:tcPr marT="4775" marB="0" marR="4775" marL="47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1" lang="en-GB" sz="80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</a:t>
                      </a:r>
                      <a:endParaRPr sz="1100"/>
                    </a:p>
                  </a:txBody>
                  <a:tcPr marT="4775" marB="0" marR="4775" marL="47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1" lang="en-GB" sz="80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</a:t>
                      </a:r>
                      <a:endParaRPr sz="1100"/>
                    </a:p>
                  </a:txBody>
                  <a:tcPr marT="4775" marB="0" marR="4775" marL="47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1" lang="en-GB" sz="80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</a:t>
                      </a:r>
                      <a:endParaRPr sz="1100"/>
                    </a:p>
                  </a:txBody>
                  <a:tcPr marT="4775" marB="0" marR="4775" marL="47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1" lang="en-GB" sz="80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</a:t>
                      </a:r>
                      <a:endParaRPr sz="1100"/>
                    </a:p>
                  </a:txBody>
                  <a:tcPr marT="4775" marB="0" marR="4775" marL="47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1" lang="en-GB" sz="80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</a:t>
                      </a:r>
                      <a:endParaRPr sz="1100"/>
                    </a:p>
                  </a:txBody>
                  <a:tcPr marT="4775" marB="0" marR="4775" marL="47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381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GB" sz="80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endParaRPr sz="1100"/>
                    </a:p>
                  </a:txBody>
                  <a:tcPr marT="4775" marB="0" marR="4775" marL="47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1" lang="en-GB" sz="80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</a:t>
                      </a:r>
                      <a:endParaRPr sz="1100"/>
                    </a:p>
                  </a:txBody>
                  <a:tcPr marT="4775" marB="0" marR="4775" marL="47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1" lang="en-GB" sz="80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</a:t>
                      </a:r>
                      <a:endParaRPr sz="1100"/>
                    </a:p>
                  </a:txBody>
                  <a:tcPr marT="4775" marB="0" marR="4775" marL="47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1" lang="en-GB" sz="80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</a:t>
                      </a:r>
                      <a:endParaRPr sz="1100"/>
                    </a:p>
                  </a:txBody>
                  <a:tcPr marT="4775" marB="0" marR="4775" marL="47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1" lang="en-GB" sz="80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</a:t>
                      </a:r>
                      <a:endParaRPr sz="1100"/>
                    </a:p>
                  </a:txBody>
                  <a:tcPr marT="4775" marB="0" marR="4775" marL="47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1" lang="en-GB" sz="80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</a:t>
                      </a:r>
                      <a:endParaRPr sz="1100"/>
                    </a:p>
                  </a:txBody>
                  <a:tcPr marT="4775" marB="0" marR="4775" marL="47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1" lang="en-GB" sz="80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</a:t>
                      </a:r>
                      <a:endParaRPr sz="1100"/>
                    </a:p>
                  </a:txBody>
                  <a:tcPr marT="4775" marB="0" marR="4775" marL="47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1" lang="en-GB" sz="80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</a:t>
                      </a:r>
                      <a:endParaRPr sz="1100"/>
                    </a:p>
                  </a:txBody>
                  <a:tcPr marT="4775" marB="0" marR="4775" marL="47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1" lang="en-GB" sz="80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</a:t>
                      </a:r>
                      <a:endParaRPr sz="1100"/>
                    </a:p>
                  </a:txBody>
                  <a:tcPr marT="4775" marB="0" marR="4775" marL="47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1" lang="en-GB" sz="80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</a:t>
                      </a:r>
                      <a:endParaRPr sz="1100"/>
                    </a:p>
                  </a:txBody>
                  <a:tcPr marT="4775" marB="0" marR="4775" marL="47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381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GB" sz="80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endParaRPr sz="1100"/>
                    </a:p>
                  </a:txBody>
                  <a:tcPr marT="4775" marB="0" marR="4775" marL="47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1" lang="en-GB" sz="80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</a:t>
                      </a:r>
                      <a:endParaRPr sz="1100"/>
                    </a:p>
                  </a:txBody>
                  <a:tcPr marT="4775" marB="0" marR="4775" marL="47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1" lang="en-GB" sz="80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</a:t>
                      </a:r>
                      <a:endParaRPr sz="1100"/>
                    </a:p>
                  </a:txBody>
                  <a:tcPr marT="4775" marB="0" marR="4775" marL="47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1" lang="en-GB" sz="80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</a:t>
                      </a:r>
                      <a:endParaRPr sz="1100"/>
                    </a:p>
                  </a:txBody>
                  <a:tcPr marT="4775" marB="0" marR="4775" marL="47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1" lang="en-GB" sz="80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</a:t>
                      </a:r>
                      <a:endParaRPr sz="1100"/>
                    </a:p>
                  </a:txBody>
                  <a:tcPr marT="4775" marB="0" marR="4775" marL="47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1" lang="en-GB" sz="80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</a:t>
                      </a:r>
                      <a:endParaRPr sz="1100"/>
                    </a:p>
                  </a:txBody>
                  <a:tcPr marT="4775" marB="0" marR="4775" marL="47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1" lang="en-GB" sz="80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</a:t>
                      </a:r>
                      <a:endParaRPr sz="1100"/>
                    </a:p>
                  </a:txBody>
                  <a:tcPr marT="4775" marB="0" marR="4775" marL="47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1" lang="en-GB" sz="80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</a:t>
                      </a:r>
                      <a:endParaRPr sz="1100"/>
                    </a:p>
                  </a:txBody>
                  <a:tcPr marT="4775" marB="0" marR="4775" marL="47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1" lang="en-GB" sz="80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</a:t>
                      </a:r>
                      <a:endParaRPr sz="1100"/>
                    </a:p>
                  </a:txBody>
                  <a:tcPr marT="4775" marB="0" marR="4775" marL="47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1" lang="en-GB" sz="80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</a:t>
                      </a:r>
                      <a:endParaRPr sz="1100"/>
                    </a:p>
                  </a:txBody>
                  <a:tcPr marT="4775" marB="0" marR="4775" marL="47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381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GB" sz="80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endParaRPr sz="1100"/>
                    </a:p>
                  </a:txBody>
                  <a:tcPr marT="4775" marB="0" marR="4775" marL="47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1" lang="en-GB" sz="80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</a:t>
                      </a:r>
                      <a:endParaRPr sz="1100"/>
                    </a:p>
                  </a:txBody>
                  <a:tcPr marT="4775" marB="0" marR="4775" marL="47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1" lang="en-GB" sz="80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</a:t>
                      </a:r>
                      <a:endParaRPr sz="1100"/>
                    </a:p>
                  </a:txBody>
                  <a:tcPr marT="4775" marB="0" marR="4775" marL="47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1" lang="en-GB" sz="80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</a:t>
                      </a:r>
                      <a:endParaRPr sz="1100"/>
                    </a:p>
                  </a:txBody>
                  <a:tcPr marT="4775" marB="0" marR="4775" marL="47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1" lang="en-GB" sz="80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</a:t>
                      </a:r>
                      <a:endParaRPr sz="1100"/>
                    </a:p>
                  </a:txBody>
                  <a:tcPr marT="4775" marB="0" marR="4775" marL="47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1" lang="en-GB" sz="80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</a:t>
                      </a:r>
                      <a:endParaRPr sz="1100"/>
                    </a:p>
                  </a:txBody>
                  <a:tcPr marT="4775" marB="0" marR="4775" marL="47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1" lang="en-GB" sz="80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</a:t>
                      </a:r>
                      <a:endParaRPr sz="1100"/>
                    </a:p>
                  </a:txBody>
                  <a:tcPr marT="4775" marB="0" marR="4775" marL="47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1" lang="en-GB" sz="80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</a:t>
                      </a:r>
                      <a:endParaRPr sz="1100"/>
                    </a:p>
                  </a:txBody>
                  <a:tcPr marT="4775" marB="0" marR="4775" marL="47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1" lang="en-GB" sz="80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</a:t>
                      </a:r>
                      <a:endParaRPr sz="1100"/>
                    </a:p>
                  </a:txBody>
                  <a:tcPr marT="4775" marB="0" marR="4775" marL="47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1" lang="en-GB" sz="80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</a:t>
                      </a:r>
                      <a:endParaRPr sz="1100"/>
                    </a:p>
                  </a:txBody>
                  <a:tcPr marT="4775" marB="0" marR="4775" marL="47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381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GB" sz="80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</a:t>
                      </a:r>
                      <a:endParaRPr sz="1100"/>
                    </a:p>
                  </a:txBody>
                  <a:tcPr marT="4775" marB="0" marR="4775" marL="47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1" lang="en-GB" sz="80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</a:t>
                      </a:r>
                      <a:endParaRPr sz="1100"/>
                    </a:p>
                  </a:txBody>
                  <a:tcPr marT="4775" marB="0" marR="4775" marL="47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1" lang="en-GB" sz="80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</a:t>
                      </a:r>
                      <a:endParaRPr sz="1100"/>
                    </a:p>
                  </a:txBody>
                  <a:tcPr marT="4775" marB="0" marR="4775" marL="47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1" lang="en-GB" sz="80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</a:t>
                      </a:r>
                      <a:endParaRPr sz="1100"/>
                    </a:p>
                  </a:txBody>
                  <a:tcPr marT="4775" marB="0" marR="4775" marL="47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1" lang="en-GB" sz="80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</a:t>
                      </a:r>
                      <a:endParaRPr sz="1100"/>
                    </a:p>
                  </a:txBody>
                  <a:tcPr marT="4775" marB="0" marR="4775" marL="47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1" lang="en-GB" sz="80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</a:t>
                      </a:r>
                      <a:endParaRPr sz="1100"/>
                    </a:p>
                  </a:txBody>
                  <a:tcPr marT="4775" marB="0" marR="4775" marL="47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1" lang="en-GB" sz="80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</a:t>
                      </a:r>
                      <a:endParaRPr sz="1100"/>
                    </a:p>
                  </a:txBody>
                  <a:tcPr marT="4775" marB="0" marR="4775" marL="47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1" lang="en-GB" sz="80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</a:t>
                      </a:r>
                      <a:endParaRPr sz="1100"/>
                    </a:p>
                  </a:txBody>
                  <a:tcPr marT="4775" marB="0" marR="4775" marL="47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1" lang="en-GB" sz="80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</a:t>
                      </a:r>
                      <a:endParaRPr sz="1100"/>
                    </a:p>
                  </a:txBody>
                  <a:tcPr marT="4775" marB="0" marR="4775" marL="47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1" lang="en-GB" sz="80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</a:t>
                      </a:r>
                      <a:endParaRPr sz="1100"/>
                    </a:p>
                  </a:txBody>
                  <a:tcPr marT="4775" marB="0" marR="4775" marL="47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381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GB" sz="80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</a:t>
                      </a:r>
                      <a:endParaRPr sz="1100"/>
                    </a:p>
                  </a:txBody>
                  <a:tcPr marT="4775" marB="0" marR="4775" marL="47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1" lang="en-GB" sz="80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</a:t>
                      </a:r>
                      <a:endParaRPr sz="1100"/>
                    </a:p>
                  </a:txBody>
                  <a:tcPr marT="4775" marB="0" marR="4775" marL="47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1" lang="en-GB" sz="80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</a:t>
                      </a:r>
                      <a:endParaRPr sz="1100"/>
                    </a:p>
                  </a:txBody>
                  <a:tcPr marT="4775" marB="0" marR="4775" marL="47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1" lang="en-GB" sz="80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</a:t>
                      </a:r>
                      <a:endParaRPr sz="1100"/>
                    </a:p>
                  </a:txBody>
                  <a:tcPr marT="4775" marB="0" marR="4775" marL="47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1" lang="en-GB" sz="80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</a:t>
                      </a:r>
                      <a:endParaRPr sz="1100"/>
                    </a:p>
                  </a:txBody>
                  <a:tcPr marT="4775" marB="0" marR="4775" marL="47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1" lang="en-GB" sz="80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</a:t>
                      </a:r>
                      <a:endParaRPr sz="1100"/>
                    </a:p>
                  </a:txBody>
                  <a:tcPr marT="4775" marB="0" marR="4775" marL="47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1" lang="en-GB" sz="80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</a:t>
                      </a:r>
                      <a:endParaRPr sz="1100"/>
                    </a:p>
                  </a:txBody>
                  <a:tcPr marT="4775" marB="0" marR="4775" marL="47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1" lang="en-GB" sz="80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</a:t>
                      </a:r>
                      <a:endParaRPr sz="1100"/>
                    </a:p>
                  </a:txBody>
                  <a:tcPr marT="4775" marB="0" marR="4775" marL="47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1" lang="en-GB" sz="80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</a:t>
                      </a:r>
                      <a:endParaRPr sz="1100"/>
                    </a:p>
                  </a:txBody>
                  <a:tcPr marT="4775" marB="0" marR="4775" marL="47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1" lang="en-GB" sz="80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</a:t>
                      </a:r>
                      <a:endParaRPr sz="1100"/>
                    </a:p>
                  </a:txBody>
                  <a:tcPr marT="4775" marB="0" marR="4775" marL="47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381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GB" sz="80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</a:t>
                      </a:r>
                      <a:endParaRPr sz="1100"/>
                    </a:p>
                  </a:txBody>
                  <a:tcPr marT="4775" marB="0" marR="4775" marL="47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1" lang="en-GB" sz="80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</a:t>
                      </a:r>
                      <a:endParaRPr sz="1100"/>
                    </a:p>
                  </a:txBody>
                  <a:tcPr marT="4775" marB="0" marR="4775" marL="47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1" lang="en-GB" sz="80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</a:t>
                      </a:r>
                      <a:endParaRPr sz="1100"/>
                    </a:p>
                  </a:txBody>
                  <a:tcPr marT="4775" marB="0" marR="4775" marL="47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1" lang="en-GB" sz="80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</a:t>
                      </a:r>
                      <a:endParaRPr sz="1100"/>
                    </a:p>
                  </a:txBody>
                  <a:tcPr marT="4775" marB="0" marR="4775" marL="47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1" lang="en-GB" sz="80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</a:t>
                      </a:r>
                      <a:endParaRPr sz="1100"/>
                    </a:p>
                  </a:txBody>
                  <a:tcPr marT="4775" marB="0" marR="4775" marL="47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1" lang="en-GB" sz="80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</a:t>
                      </a:r>
                      <a:endParaRPr sz="1100"/>
                    </a:p>
                  </a:txBody>
                  <a:tcPr marT="4775" marB="0" marR="4775" marL="47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1" lang="en-GB" sz="80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</a:t>
                      </a:r>
                      <a:endParaRPr sz="1100"/>
                    </a:p>
                  </a:txBody>
                  <a:tcPr marT="4775" marB="0" marR="4775" marL="47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1" lang="en-GB" sz="80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</a:t>
                      </a:r>
                      <a:endParaRPr sz="1100"/>
                    </a:p>
                  </a:txBody>
                  <a:tcPr marT="4775" marB="0" marR="4775" marL="47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1" lang="en-GB" sz="80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</a:t>
                      </a:r>
                      <a:endParaRPr sz="1100"/>
                    </a:p>
                  </a:txBody>
                  <a:tcPr marT="4775" marB="0" marR="4775" marL="47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1" lang="en-GB" sz="80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</a:t>
                      </a:r>
                      <a:endParaRPr sz="1100"/>
                    </a:p>
                  </a:txBody>
                  <a:tcPr marT="4775" marB="0" marR="4775" marL="47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381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GB" sz="80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</a:t>
                      </a:r>
                      <a:endParaRPr sz="1100"/>
                    </a:p>
                  </a:txBody>
                  <a:tcPr marT="4775" marB="0" marR="4775" marL="47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1" lang="en-GB" sz="80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</a:t>
                      </a:r>
                      <a:endParaRPr sz="1100"/>
                    </a:p>
                  </a:txBody>
                  <a:tcPr marT="4775" marB="0" marR="4775" marL="47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1" lang="en-GB" sz="80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</a:t>
                      </a:r>
                      <a:endParaRPr sz="1100"/>
                    </a:p>
                  </a:txBody>
                  <a:tcPr marT="4775" marB="0" marR="4775" marL="47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1" lang="en-GB" sz="80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</a:t>
                      </a:r>
                      <a:endParaRPr sz="1100"/>
                    </a:p>
                  </a:txBody>
                  <a:tcPr marT="4775" marB="0" marR="4775" marL="47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1" lang="en-GB" sz="80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</a:t>
                      </a:r>
                      <a:endParaRPr sz="1100"/>
                    </a:p>
                  </a:txBody>
                  <a:tcPr marT="4775" marB="0" marR="4775" marL="47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1" lang="en-GB" sz="80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</a:t>
                      </a:r>
                      <a:endParaRPr sz="1100"/>
                    </a:p>
                  </a:txBody>
                  <a:tcPr marT="4775" marB="0" marR="4775" marL="47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1" lang="en-GB" sz="80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</a:t>
                      </a:r>
                      <a:endParaRPr sz="1100"/>
                    </a:p>
                  </a:txBody>
                  <a:tcPr marT="4775" marB="0" marR="4775" marL="47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1" lang="en-GB" sz="80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</a:t>
                      </a:r>
                      <a:endParaRPr sz="1100"/>
                    </a:p>
                  </a:txBody>
                  <a:tcPr marT="4775" marB="0" marR="4775" marL="47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1" lang="en-GB" sz="80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</a:t>
                      </a:r>
                      <a:endParaRPr sz="1100"/>
                    </a:p>
                  </a:txBody>
                  <a:tcPr marT="4775" marB="0" marR="4775" marL="47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1" lang="en-GB" sz="80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</a:t>
                      </a:r>
                      <a:endParaRPr sz="1100"/>
                    </a:p>
                  </a:txBody>
                  <a:tcPr marT="4775" marB="0" marR="4775" marL="47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381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GB" sz="80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</a:t>
                      </a:r>
                      <a:endParaRPr sz="1100"/>
                    </a:p>
                  </a:txBody>
                  <a:tcPr marT="4775" marB="0" marR="4775" marL="47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1" lang="en-GB" sz="80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</a:t>
                      </a:r>
                      <a:endParaRPr sz="1100"/>
                    </a:p>
                  </a:txBody>
                  <a:tcPr marT="4775" marB="0" marR="4775" marL="47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1" lang="en-GB" sz="80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</a:t>
                      </a:r>
                      <a:endParaRPr sz="1100"/>
                    </a:p>
                  </a:txBody>
                  <a:tcPr marT="4775" marB="0" marR="4775" marL="47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1" lang="en-GB" sz="80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x</a:t>
                      </a:r>
                      <a:endParaRPr sz="1100"/>
                    </a:p>
                  </a:txBody>
                  <a:tcPr marT="4775" marB="0" marR="4775" marL="47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1" lang="en-GB" sz="80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</a:t>
                      </a:r>
                      <a:endParaRPr sz="1100"/>
                    </a:p>
                  </a:txBody>
                  <a:tcPr marT="4775" marB="0" marR="4775" marL="47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1" lang="en-GB" sz="80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</a:t>
                      </a:r>
                      <a:endParaRPr sz="1100"/>
                    </a:p>
                  </a:txBody>
                  <a:tcPr marT="4775" marB="0" marR="4775" marL="47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1" lang="en-GB" sz="80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</a:t>
                      </a:r>
                      <a:endParaRPr sz="1100"/>
                    </a:p>
                  </a:txBody>
                  <a:tcPr marT="4775" marB="0" marR="4775" marL="47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1" lang="en-GB" sz="80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</a:t>
                      </a:r>
                      <a:endParaRPr sz="1100"/>
                    </a:p>
                  </a:txBody>
                  <a:tcPr marT="4775" marB="0" marR="4775" marL="47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1" lang="en-GB" sz="80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</a:t>
                      </a:r>
                      <a:endParaRPr sz="1100"/>
                    </a:p>
                  </a:txBody>
                  <a:tcPr marT="4775" marB="0" marR="4775" marL="47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1" lang="en-GB" sz="80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</a:t>
                      </a:r>
                      <a:endParaRPr sz="1100"/>
                    </a:p>
                  </a:txBody>
                  <a:tcPr marT="4775" marB="0" marR="4775" marL="47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cxnSp>
        <p:nvCxnSpPr>
          <p:cNvPr id="164" name="Google Shape;164;p27"/>
          <p:cNvCxnSpPr/>
          <p:nvPr/>
        </p:nvCxnSpPr>
        <p:spPr>
          <a:xfrm rot="10800000">
            <a:off x="3826638" y="2532450"/>
            <a:ext cx="1903800" cy="12192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165" name="Google Shape;165;p27"/>
          <p:cNvCxnSpPr/>
          <p:nvPr/>
        </p:nvCxnSpPr>
        <p:spPr>
          <a:xfrm rot="10800000">
            <a:off x="3859988" y="2549250"/>
            <a:ext cx="19122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166" name="Google Shape;166;p27"/>
          <p:cNvCxnSpPr/>
          <p:nvPr/>
        </p:nvCxnSpPr>
        <p:spPr>
          <a:xfrm>
            <a:off x="192050" y="1292525"/>
            <a:ext cx="2905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7" name="Google Shape;167;p27"/>
          <p:cNvSpPr txBox="1"/>
          <p:nvPr/>
        </p:nvSpPr>
        <p:spPr>
          <a:xfrm>
            <a:off x="88900" y="932875"/>
            <a:ext cx="3167400" cy="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alibri"/>
                <a:ea typeface="Calibri"/>
                <a:cs typeface="Calibri"/>
                <a:sym typeface="Calibri"/>
              </a:rPr>
              <a:t>Correlograms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Calibri"/>
                <a:ea typeface="Calibri"/>
                <a:cs typeface="Calibri"/>
                <a:sym typeface="Calibri"/>
              </a:rPr>
              <a:t>ARIMA (0,2,1)</a:t>
            </a:r>
            <a:endParaRPr/>
          </a:p>
        </p:txBody>
      </p:sp>
      <p:cxnSp>
        <p:nvCxnSpPr>
          <p:cNvPr id="168" name="Google Shape;168;p27"/>
          <p:cNvCxnSpPr/>
          <p:nvPr/>
        </p:nvCxnSpPr>
        <p:spPr>
          <a:xfrm>
            <a:off x="3308650" y="1296875"/>
            <a:ext cx="2636400" cy="5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9" name="Google Shape;169;p27"/>
          <p:cNvSpPr txBox="1"/>
          <p:nvPr/>
        </p:nvSpPr>
        <p:spPr>
          <a:xfrm>
            <a:off x="3193975" y="932875"/>
            <a:ext cx="2796900" cy="8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alibri"/>
                <a:ea typeface="Calibri"/>
                <a:cs typeface="Calibri"/>
                <a:sym typeface="Calibri"/>
              </a:rPr>
              <a:t>Extended Autocorrelation Function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Calibri"/>
                <a:ea typeface="Calibri"/>
                <a:cs typeface="Calibri"/>
                <a:sym typeface="Calibri"/>
              </a:rPr>
              <a:t>ARIMA (0,2,2)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Calibri"/>
                <a:ea typeface="Calibri"/>
                <a:cs typeface="Calibri"/>
                <a:sym typeface="Calibri"/>
              </a:rPr>
              <a:t>ARIMA (1,2,1)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Calibri"/>
                <a:ea typeface="Calibri"/>
                <a:cs typeface="Calibri"/>
                <a:sym typeface="Calibri"/>
              </a:rPr>
              <a:t>ARIMA (1,2,2)</a:t>
            </a:r>
            <a:endParaRPr/>
          </a:p>
        </p:txBody>
      </p:sp>
      <p:sp>
        <p:nvSpPr>
          <p:cNvPr id="170" name="Google Shape;170;p27"/>
          <p:cNvSpPr txBox="1"/>
          <p:nvPr/>
        </p:nvSpPr>
        <p:spPr>
          <a:xfrm>
            <a:off x="6269850" y="932875"/>
            <a:ext cx="2636400" cy="8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alibri"/>
                <a:ea typeface="Calibri"/>
                <a:cs typeface="Calibri"/>
                <a:sym typeface="Calibri"/>
              </a:rPr>
              <a:t>Bayesian Information Criterion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Calibri"/>
                <a:ea typeface="Calibri"/>
                <a:cs typeface="Calibri"/>
                <a:sym typeface="Calibri"/>
              </a:rPr>
              <a:t>ARIMA (3,2,3)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Calibri"/>
                <a:ea typeface="Calibri"/>
                <a:cs typeface="Calibri"/>
                <a:sym typeface="Calibri"/>
              </a:rPr>
              <a:t>ARIMA (5,2,3)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Calibri"/>
                <a:ea typeface="Calibri"/>
                <a:cs typeface="Calibri"/>
                <a:sym typeface="Calibri"/>
              </a:rPr>
              <a:t>ARIMA (5,2,5)</a:t>
            </a:r>
            <a:endParaRPr/>
          </a:p>
        </p:txBody>
      </p:sp>
      <p:cxnSp>
        <p:nvCxnSpPr>
          <p:cNvPr id="171" name="Google Shape;171;p27"/>
          <p:cNvCxnSpPr/>
          <p:nvPr/>
        </p:nvCxnSpPr>
        <p:spPr>
          <a:xfrm>
            <a:off x="6135150" y="1292525"/>
            <a:ext cx="2905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8"/>
          <p:cNvSpPr txBox="1"/>
          <p:nvPr>
            <p:ph type="title"/>
          </p:nvPr>
        </p:nvSpPr>
        <p:spPr>
          <a:xfrm>
            <a:off x="91850" y="15650"/>
            <a:ext cx="2908500" cy="275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B7B7B7"/>
                </a:solidFill>
              </a:rPr>
              <a:t>MODEL DIAGNOSTICS</a:t>
            </a:r>
            <a:endParaRPr sz="1800">
              <a:solidFill>
                <a:srgbClr val="B7B7B7"/>
              </a:solidFill>
            </a:endParaRPr>
          </a:p>
        </p:txBody>
      </p:sp>
      <p:sp>
        <p:nvSpPr>
          <p:cNvPr id="178" name="Google Shape;178;p28"/>
          <p:cNvSpPr txBox="1"/>
          <p:nvPr>
            <p:ph idx="1" type="body"/>
          </p:nvPr>
        </p:nvSpPr>
        <p:spPr>
          <a:xfrm>
            <a:off x="82450" y="367550"/>
            <a:ext cx="9061500" cy="5346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600">
                <a:solidFill>
                  <a:srgbClr val="3C78D8"/>
                </a:solidFill>
              </a:rPr>
              <a:t>4 out of the 7 models identified have independent and identically distributed residuals</a:t>
            </a:r>
            <a:endParaRPr sz="1600">
              <a:solidFill>
                <a:srgbClr val="3C78D8"/>
              </a:solidFill>
            </a:endParaRPr>
          </a:p>
        </p:txBody>
      </p:sp>
      <p:graphicFrame>
        <p:nvGraphicFramePr>
          <p:cNvPr id="179" name="Google Shape;179;p28"/>
          <p:cNvGraphicFramePr/>
          <p:nvPr/>
        </p:nvGraphicFramePr>
        <p:xfrm>
          <a:off x="1571667" y="1189873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{AAB76F91-FF9F-422F-98E0-6AFFC787E756}</a:tableStyleId>
              </a:tblPr>
              <a:tblGrid>
                <a:gridCol w="1866075"/>
                <a:gridCol w="1866075"/>
                <a:gridCol w="1866075"/>
                <a:gridCol w="1866075"/>
              </a:tblGrid>
              <a:tr h="2781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>
                          <a:solidFill>
                            <a:schemeClr val="dk1"/>
                          </a:solidFill>
                        </a:rPr>
                        <a:t>ARIMA(1,2,2)</a:t>
                      </a:r>
                      <a:endParaRPr sz="1400">
                        <a:solidFill>
                          <a:schemeClr val="dk1"/>
                        </a:solidFill>
                      </a:endParaRPr>
                    </a:p>
                  </a:txBody>
                  <a:tcPr marT="34300" marB="34300" marR="68600" marL="686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>
                          <a:solidFill>
                            <a:schemeClr val="dk1"/>
                          </a:solidFill>
                        </a:rPr>
                        <a:t>ARIMA(3,2,3)</a:t>
                      </a:r>
                      <a:endParaRPr sz="1400">
                        <a:solidFill>
                          <a:schemeClr val="dk1"/>
                        </a:solidFill>
                      </a:endParaRPr>
                    </a:p>
                  </a:txBody>
                  <a:tcPr marT="34300" marB="34300" marR="68600" marL="686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>
                          <a:solidFill>
                            <a:schemeClr val="dk1"/>
                          </a:solidFill>
                        </a:rPr>
                        <a:t>ARIMA(5,2,3)</a:t>
                      </a:r>
                      <a:endParaRPr sz="1400">
                        <a:solidFill>
                          <a:schemeClr val="dk1"/>
                        </a:solidFill>
                      </a:endParaRPr>
                    </a:p>
                  </a:txBody>
                  <a:tcPr marT="34300" marB="34300" marR="68600" marL="686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>
                          <a:solidFill>
                            <a:schemeClr val="dk1"/>
                          </a:solidFill>
                        </a:rPr>
                        <a:t>ARIMA(5,2,5)</a:t>
                      </a:r>
                      <a:endParaRPr sz="1400">
                        <a:solidFill>
                          <a:schemeClr val="dk1"/>
                        </a:solidFill>
                      </a:endParaRPr>
                    </a:p>
                  </a:txBody>
                  <a:tcPr marT="34300" marB="34300" marR="68600" marL="686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180" name="Google Shape;180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05850" y="2341750"/>
            <a:ext cx="7596626" cy="72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39312" y="3218850"/>
            <a:ext cx="7596627" cy="78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03825" y="4059800"/>
            <a:ext cx="7698651" cy="86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43738" y="1514499"/>
            <a:ext cx="7540177" cy="7807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84" name="Google Shape;184;p28"/>
          <p:cNvGraphicFramePr/>
          <p:nvPr/>
        </p:nvGraphicFramePr>
        <p:xfrm>
          <a:off x="365952" y="1468029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{AAB76F91-FF9F-422F-98E0-6AFFC787E756}</a:tableStyleId>
              </a:tblPr>
              <a:tblGrid>
                <a:gridCol w="1055875"/>
              </a:tblGrid>
              <a:tr h="842500"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>
                          <a:solidFill>
                            <a:schemeClr val="dk1"/>
                          </a:solidFill>
                        </a:rPr>
                        <a:t>Time Series </a:t>
                      </a:r>
                      <a:endParaRPr b="1" sz="12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GB" sz="1200">
                          <a:solidFill>
                            <a:schemeClr val="dk1"/>
                          </a:solidFill>
                        </a:rPr>
                        <a:t>White noise</a:t>
                      </a:r>
                      <a:endParaRPr b="0" sz="1200">
                        <a:solidFill>
                          <a:schemeClr val="dk1"/>
                        </a:solidFill>
                      </a:endParaRPr>
                    </a:p>
                  </a:txBody>
                  <a:tcPr marT="34300" marB="34300" marR="68600" marL="686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842500"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/>
                        <a:t>Histogram</a:t>
                      </a:r>
                      <a:endParaRPr b="1" sz="1200"/>
                    </a:p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/>
                        <a:t>Normally distributed</a:t>
                      </a:r>
                      <a:endParaRPr sz="1100"/>
                    </a:p>
                  </a:txBody>
                  <a:tcPr marT="34300" marB="34300" marR="68600" marL="686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933050"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>
                          <a:solidFill>
                            <a:schemeClr val="dk1"/>
                          </a:solidFill>
                        </a:rPr>
                        <a:t>Ljung-Box</a:t>
                      </a:r>
                      <a:r>
                        <a:rPr b="1" lang="en-GB" sz="1200">
                          <a:solidFill>
                            <a:schemeClr val="dk1"/>
                          </a:solidFill>
                        </a:rPr>
                        <a:t> p-values</a:t>
                      </a:r>
                      <a:endParaRPr b="1" sz="12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Uncorrelated</a:t>
                      </a:r>
                      <a:endParaRPr sz="1200"/>
                    </a:p>
                  </a:txBody>
                  <a:tcPr marT="34300" marB="34300" marR="68600" marL="686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842500"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200">
                          <a:solidFill>
                            <a:schemeClr val="dk1"/>
                          </a:solidFill>
                        </a:rPr>
                        <a:t>ACF</a:t>
                      </a:r>
                      <a:endParaRPr b="1" sz="12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/>
                        <a:t>No significant lags</a:t>
                      </a:r>
                      <a:endParaRPr sz="1200"/>
                    </a:p>
                  </a:txBody>
                  <a:tcPr marT="34300" marB="34300" marR="68600" marL="686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cxnSp>
        <p:nvCxnSpPr>
          <p:cNvPr id="185" name="Google Shape;185;p28"/>
          <p:cNvCxnSpPr/>
          <p:nvPr/>
        </p:nvCxnSpPr>
        <p:spPr>
          <a:xfrm rot="10800000">
            <a:off x="1464875" y="1555525"/>
            <a:ext cx="10500" cy="330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86" name="Google Shape;186;p2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-10" y="1624315"/>
            <a:ext cx="434100" cy="43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-10" y="2484803"/>
            <a:ext cx="434100" cy="43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-10" y="3391403"/>
            <a:ext cx="434100" cy="43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-10" y="4298003"/>
            <a:ext cx="434100" cy="43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4" name="Google Shape;194;p29"/>
          <p:cNvGraphicFramePr/>
          <p:nvPr/>
        </p:nvGraphicFramePr>
        <p:xfrm>
          <a:off x="696088" y="131304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{AAB76F91-FF9F-422F-98E0-6AFFC787E756}</a:tableStyleId>
              </a:tblPr>
              <a:tblGrid>
                <a:gridCol w="1626400"/>
                <a:gridCol w="1548200"/>
                <a:gridCol w="1548200"/>
                <a:gridCol w="1548200"/>
                <a:gridCol w="1548200"/>
              </a:tblGrid>
              <a:tr h="2781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>
                          <a:solidFill>
                            <a:schemeClr val="dk1"/>
                          </a:solidFill>
                        </a:rPr>
                        <a:t>Model</a:t>
                      </a:r>
                      <a:endParaRPr sz="1400">
                        <a:solidFill>
                          <a:schemeClr val="dk1"/>
                        </a:solidFill>
                      </a:endParaRPr>
                    </a:p>
                  </a:txBody>
                  <a:tcPr marT="34300" marB="34300" marR="68600" marL="686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>
                          <a:solidFill>
                            <a:schemeClr val="dk1"/>
                          </a:solidFill>
                        </a:rPr>
                        <a:t>df</a:t>
                      </a:r>
                      <a:endParaRPr sz="1400">
                        <a:solidFill>
                          <a:schemeClr val="dk1"/>
                        </a:solidFill>
                      </a:endParaRPr>
                    </a:p>
                  </a:txBody>
                  <a:tcPr marT="34300" marB="34300" marR="68600" marL="686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>
                          <a:solidFill>
                            <a:schemeClr val="dk1"/>
                          </a:solidFill>
                        </a:rPr>
                        <a:t>AIC</a:t>
                      </a:r>
                      <a:endParaRPr sz="1400">
                        <a:solidFill>
                          <a:schemeClr val="dk1"/>
                        </a:solidFill>
                      </a:endParaRPr>
                    </a:p>
                  </a:txBody>
                  <a:tcPr marT="34300" marB="34300" marR="68600" marL="686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>
                          <a:solidFill>
                            <a:schemeClr val="dk1"/>
                          </a:solidFill>
                        </a:rPr>
                        <a:t>BIC</a:t>
                      </a:r>
                      <a:endParaRPr sz="1400">
                        <a:solidFill>
                          <a:schemeClr val="dk1"/>
                        </a:solidFill>
                      </a:endParaRPr>
                    </a:p>
                  </a:txBody>
                  <a:tcPr marT="34300" marB="34300" marR="68600" marL="686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>
                          <a:solidFill>
                            <a:schemeClr val="dk1"/>
                          </a:solidFill>
                        </a:rPr>
                        <a:t>AICc</a:t>
                      </a:r>
                      <a:endParaRPr sz="1400">
                        <a:solidFill>
                          <a:schemeClr val="dk1"/>
                        </a:solidFill>
                      </a:endParaRPr>
                    </a:p>
                  </a:txBody>
                  <a:tcPr marT="34300" marB="34300" marR="68600" marL="686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781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400"/>
                        <a:t>ARIMA(1,2,2)</a:t>
                      </a:r>
                      <a:endParaRPr b="1" sz="1400"/>
                    </a:p>
                  </a:txBody>
                  <a:tcPr marT="34300" marB="34300" marR="68600" marL="686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>
                          <a:solidFill>
                            <a:schemeClr val="dk1"/>
                          </a:solidFill>
                        </a:rPr>
                        <a:t>4</a:t>
                      </a:r>
                      <a:endParaRPr sz="1400">
                        <a:solidFill>
                          <a:schemeClr val="dk1"/>
                        </a:solidFill>
                      </a:endParaRPr>
                    </a:p>
                  </a:txBody>
                  <a:tcPr marT="34300" marB="34300" marR="68600" marL="686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>
                          <a:solidFill>
                            <a:schemeClr val="dk1"/>
                          </a:solidFill>
                        </a:rPr>
                        <a:t>-367.3105</a:t>
                      </a:r>
                      <a:endParaRPr sz="1400">
                        <a:solidFill>
                          <a:schemeClr val="dk1"/>
                        </a:solidFill>
                      </a:endParaRPr>
                    </a:p>
                  </a:txBody>
                  <a:tcPr marT="34300" marB="34300" marR="68600" marL="686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>
                          <a:solidFill>
                            <a:schemeClr val="dk1"/>
                          </a:solidFill>
                        </a:rPr>
                        <a:t>-356.2278</a:t>
                      </a:r>
                      <a:endParaRPr sz="1400">
                        <a:solidFill>
                          <a:schemeClr val="dk1"/>
                        </a:solidFill>
                      </a:endParaRPr>
                    </a:p>
                  </a:txBody>
                  <a:tcPr marT="34300" marB="34300" marR="68600" marL="686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1EF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/>
                        <a:t>-368.9566</a:t>
                      </a:r>
                      <a:endParaRPr sz="1400">
                        <a:solidFill>
                          <a:schemeClr val="dk1"/>
                        </a:solidFill>
                      </a:endParaRPr>
                    </a:p>
                  </a:txBody>
                  <a:tcPr marT="34300" marB="34300" marR="68600" marL="686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</a:tr>
              <a:tr h="2781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400"/>
                        <a:t>ARIMA(3,2,3)</a:t>
                      </a:r>
                      <a:endParaRPr b="1" sz="1400"/>
                    </a:p>
                  </a:txBody>
                  <a:tcPr marT="34300" marB="34300" marR="68600" marL="686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>
                          <a:solidFill>
                            <a:schemeClr val="dk1"/>
                          </a:solidFill>
                        </a:rPr>
                        <a:t>7</a:t>
                      </a:r>
                      <a:endParaRPr sz="1400">
                        <a:solidFill>
                          <a:schemeClr val="dk1"/>
                        </a:solidFill>
                      </a:endParaRPr>
                    </a:p>
                  </a:txBody>
                  <a:tcPr marT="34300" marB="34300" marR="68600" marL="686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>
                          <a:solidFill>
                            <a:schemeClr val="dk1"/>
                          </a:solidFill>
                        </a:rPr>
                        <a:t>-364.2425</a:t>
                      </a:r>
                      <a:endParaRPr sz="1400">
                        <a:solidFill>
                          <a:schemeClr val="dk1"/>
                        </a:solidFill>
                      </a:endParaRPr>
                    </a:p>
                  </a:txBody>
                  <a:tcPr marT="34300" marB="34300" marR="68600" marL="686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>
                          <a:solidFill>
                            <a:schemeClr val="dk1"/>
                          </a:solidFill>
                        </a:rPr>
                        <a:t>-344.8477</a:t>
                      </a:r>
                      <a:endParaRPr sz="1400">
                        <a:solidFill>
                          <a:schemeClr val="dk1"/>
                        </a:solidFill>
                      </a:endParaRPr>
                    </a:p>
                  </a:txBody>
                  <a:tcPr marT="34300" marB="34300" marR="68600" marL="686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/>
                        <a:t>-365.2244</a:t>
                      </a:r>
                      <a:endParaRPr sz="1400">
                        <a:solidFill>
                          <a:schemeClr val="dk1"/>
                        </a:solidFill>
                      </a:endParaRPr>
                    </a:p>
                  </a:txBody>
                  <a:tcPr marT="34300" marB="34300" marR="68600" marL="686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781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400"/>
                        <a:t>ARIMA(5,2,3)</a:t>
                      </a:r>
                      <a:endParaRPr b="1" sz="1400"/>
                    </a:p>
                  </a:txBody>
                  <a:tcPr marT="34300" marB="34300" marR="68600" marL="686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>
                          <a:solidFill>
                            <a:schemeClr val="dk1"/>
                          </a:solidFill>
                        </a:rPr>
                        <a:t>9</a:t>
                      </a:r>
                      <a:endParaRPr sz="1400">
                        <a:solidFill>
                          <a:schemeClr val="dk1"/>
                        </a:solidFill>
                      </a:endParaRPr>
                    </a:p>
                  </a:txBody>
                  <a:tcPr marT="34300" marB="34300" marR="68600" marL="686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>
                          <a:solidFill>
                            <a:schemeClr val="dk1"/>
                          </a:solidFill>
                        </a:rPr>
                        <a:t>-369.1023</a:t>
                      </a:r>
                      <a:endParaRPr sz="1400">
                        <a:solidFill>
                          <a:schemeClr val="dk1"/>
                        </a:solidFill>
                      </a:endParaRPr>
                    </a:p>
                  </a:txBody>
                  <a:tcPr marT="34300" marB="34300" marR="68600" marL="686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1EF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>
                          <a:solidFill>
                            <a:schemeClr val="dk1"/>
                          </a:solidFill>
                        </a:rPr>
                        <a:t>-344.1662</a:t>
                      </a:r>
                      <a:endParaRPr sz="1400">
                        <a:solidFill>
                          <a:schemeClr val="dk1"/>
                        </a:solidFill>
                      </a:endParaRPr>
                    </a:p>
                  </a:txBody>
                  <a:tcPr marT="34300" marB="34300" marR="68600" marL="686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/>
                        <a:t>-369.4357</a:t>
                      </a:r>
                      <a:endParaRPr sz="1400">
                        <a:solidFill>
                          <a:schemeClr val="dk1"/>
                        </a:solidFill>
                      </a:endParaRPr>
                    </a:p>
                  </a:txBody>
                  <a:tcPr marT="34300" marB="34300" marR="68600" marL="686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1EFD8"/>
                    </a:solidFill>
                  </a:tcPr>
                </a:tc>
              </a:tr>
              <a:tr h="2781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1400"/>
                        <a:t>ARIMA(5,2,5)</a:t>
                      </a:r>
                      <a:endParaRPr b="1" sz="1400"/>
                    </a:p>
                  </a:txBody>
                  <a:tcPr marT="34300" marB="34300" marR="68600" marL="686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>
                          <a:solidFill>
                            <a:schemeClr val="dk1"/>
                          </a:solidFill>
                        </a:rPr>
                        <a:t>11</a:t>
                      </a:r>
                      <a:endParaRPr sz="1400">
                        <a:solidFill>
                          <a:schemeClr val="dk1"/>
                        </a:solidFill>
                      </a:endParaRPr>
                    </a:p>
                  </a:txBody>
                  <a:tcPr marT="34300" marB="34300" marR="68600" marL="686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>
                          <a:solidFill>
                            <a:schemeClr val="dk1"/>
                          </a:solidFill>
                        </a:rPr>
                        <a:t>-365.2436</a:t>
                      </a:r>
                      <a:endParaRPr sz="1400">
                        <a:solidFill>
                          <a:schemeClr val="dk1"/>
                        </a:solidFill>
                      </a:endParaRPr>
                    </a:p>
                  </a:txBody>
                  <a:tcPr marT="34300" marB="34300" marR="68600" marL="686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>
                          <a:solidFill>
                            <a:schemeClr val="dk1"/>
                          </a:solidFill>
                        </a:rPr>
                        <a:t>-334.7760</a:t>
                      </a:r>
                      <a:endParaRPr sz="1400">
                        <a:solidFill>
                          <a:schemeClr val="dk1"/>
                        </a:solidFill>
                      </a:endParaRPr>
                    </a:p>
                  </a:txBody>
                  <a:tcPr marT="34300" marB="34300" marR="68600" marL="686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/>
                        <a:t>-364.753</a:t>
                      </a:r>
                      <a:endParaRPr sz="1400">
                        <a:solidFill>
                          <a:schemeClr val="dk1"/>
                        </a:solidFill>
                      </a:endParaRPr>
                    </a:p>
                  </a:txBody>
                  <a:tcPr marT="34300" marB="34300" marR="68600" marL="6860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95" name="Google Shape;195;p29"/>
          <p:cNvSpPr/>
          <p:nvPr/>
        </p:nvSpPr>
        <p:spPr>
          <a:xfrm>
            <a:off x="628650" y="1569904"/>
            <a:ext cx="7964400" cy="322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196" name="Google Shape;196;p29"/>
          <p:cNvGraphicFramePr/>
          <p:nvPr/>
        </p:nvGraphicFramePr>
        <p:xfrm>
          <a:off x="696088" y="329486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{21D3D1A6-DFF9-4DE2-82A8-49FB4889DD36}</a:tableStyleId>
              </a:tblPr>
              <a:tblGrid>
                <a:gridCol w="389325"/>
                <a:gridCol w="810000"/>
                <a:gridCol w="810000"/>
                <a:gridCol w="810000"/>
                <a:gridCol w="810000"/>
              </a:tblGrid>
              <a:tr h="3240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i="0" sz="140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775" marB="0" marR="4775" marL="47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GB" sz="140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Estimate</a:t>
                      </a:r>
                      <a:endParaRPr sz="1100"/>
                    </a:p>
                  </a:txBody>
                  <a:tcPr marT="4775" marB="0" marR="4775" marL="477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GB" sz="140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Std. Error</a:t>
                      </a:r>
                      <a:endParaRPr sz="1100"/>
                    </a:p>
                  </a:txBody>
                  <a:tcPr marT="4775" marB="0" marR="4775" marL="477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GB" sz="140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z value</a:t>
                      </a:r>
                      <a:endParaRPr sz="1100"/>
                    </a:p>
                  </a:txBody>
                  <a:tcPr marT="4775" marB="0" marR="4775" marL="477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GB" sz="140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Pr(&gt;|z|)</a:t>
                      </a:r>
                      <a:endParaRPr sz="1100"/>
                    </a:p>
                  </a:txBody>
                  <a:tcPr marT="4775" marB="0" marR="4775" marL="477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GB" sz="140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AR1</a:t>
                      </a:r>
                      <a:endParaRPr sz="1100"/>
                    </a:p>
                  </a:txBody>
                  <a:tcPr marT="4775" marB="0" marR="4775" marL="477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GB" sz="140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0.31688</a:t>
                      </a:r>
                      <a:endParaRPr sz="1100"/>
                    </a:p>
                  </a:txBody>
                  <a:tcPr marT="4775" marB="0" marR="4775" marL="477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GB" sz="140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0.15026</a:t>
                      </a:r>
                      <a:endParaRPr sz="1100"/>
                    </a:p>
                  </a:txBody>
                  <a:tcPr marT="4775" marB="0" marR="4775" marL="477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GB" sz="140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2.1089</a:t>
                      </a:r>
                      <a:endParaRPr sz="1100"/>
                    </a:p>
                  </a:txBody>
                  <a:tcPr marT="4775" marB="0" marR="4775" marL="477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GB" sz="140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0.03495</a:t>
                      </a:r>
                      <a:endParaRPr sz="1100"/>
                    </a:p>
                  </a:txBody>
                  <a:tcPr marT="4775" marB="0" marR="4775" marL="477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GB" sz="140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MA1</a:t>
                      </a:r>
                      <a:endParaRPr sz="1100"/>
                    </a:p>
                  </a:txBody>
                  <a:tcPr marT="4775" marB="0" marR="4775" marL="477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GB" sz="140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-1.65912</a:t>
                      </a:r>
                      <a:endParaRPr sz="1100"/>
                    </a:p>
                  </a:txBody>
                  <a:tcPr marT="4775" marB="0" marR="4775" marL="477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GB" sz="140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0.10764</a:t>
                      </a:r>
                      <a:endParaRPr sz="1100"/>
                    </a:p>
                  </a:txBody>
                  <a:tcPr marT="4775" marB="0" marR="4775" marL="477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GB" sz="140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-15.4138</a:t>
                      </a:r>
                      <a:endParaRPr sz="1100"/>
                    </a:p>
                  </a:txBody>
                  <a:tcPr marT="4775" marB="0" marR="4775" marL="477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GB" sz="140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&lt; 2.2e-16</a:t>
                      </a:r>
                      <a:endParaRPr sz="1100"/>
                    </a:p>
                  </a:txBody>
                  <a:tcPr marT="4775" marB="0" marR="4775" marL="477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GB" sz="140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MA2</a:t>
                      </a:r>
                      <a:endParaRPr sz="1100"/>
                    </a:p>
                  </a:txBody>
                  <a:tcPr marT="4775" marB="0" marR="4775" marL="477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GB" sz="140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0.68445</a:t>
                      </a:r>
                      <a:endParaRPr sz="1100"/>
                    </a:p>
                  </a:txBody>
                  <a:tcPr marT="4775" marB="0" marR="4775" marL="477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GB" sz="140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0.10878</a:t>
                      </a:r>
                      <a:endParaRPr sz="1100"/>
                    </a:p>
                  </a:txBody>
                  <a:tcPr marT="4775" marB="0" marR="4775" marL="477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GB" sz="140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6.2922</a:t>
                      </a:r>
                      <a:endParaRPr sz="1100"/>
                    </a:p>
                  </a:txBody>
                  <a:tcPr marT="4775" marB="0" marR="4775" marL="477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GB" sz="140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3.13E-10</a:t>
                      </a:r>
                      <a:endParaRPr sz="1100"/>
                    </a:p>
                  </a:txBody>
                  <a:tcPr marT="4775" marB="0" marR="4775" marL="477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cxnSp>
        <p:nvCxnSpPr>
          <p:cNvPr id="197" name="Google Shape;197;p29"/>
          <p:cNvCxnSpPr/>
          <p:nvPr/>
        </p:nvCxnSpPr>
        <p:spPr>
          <a:xfrm flipH="1" rot="-5400000">
            <a:off x="-751795" y="2718305"/>
            <a:ext cx="2371200" cy="272700"/>
          </a:xfrm>
          <a:prstGeom prst="bentConnector3">
            <a:avLst>
              <a:gd fmla="val 100178" name="adj1"/>
            </a:avLst>
          </a:prstGeom>
          <a:noFill/>
          <a:ln cap="flat" cmpd="sng" w="19050">
            <a:solidFill>
              <a:srgbClr val="FF0000"/>
            </a:solidFill>
            <a:prstDash val="dash"/>
            <a:miter lim="800000"/>
            <a:headEnd len="sm" w="sm" type="none"/>
            <a:tailEnd len="med" w="med" type="triangle"/>
          </a:ln>
        </p:spPr>
      </p:cxnSp>
      <p:cxnSp>
        <p:nvCxnSpPr>
          <p:cNvPr id="198" name="Google Shape;198;p29"/>
          <p:cNvCxnSpPr/>
          <p:nvPr/>
        </p:nvCxnSpPr>
        <p:spPr>
          <a:xfrm>
            <a:off x="305718" y="1660793"/>
            <a:ext cx="3228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199" name="Google Shape;199;p29"/>
          <p:cNvSpPr txBox="1"/>
          <p:nvPr/>
        </p:nvSpPr>
        <p:spPr>
          <a:xfrm>
            <a:off x="696104" y="2933450"/>
            <a:ext cx="23043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4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Parameter Estimation</a:t>
            </a:r>
            <a:endParaRPr b="1" sz="1400" u="sng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Google Shape;200;p29"/>
          <p:cNvSpPr txBox="1"/>
          <p:nvPr/>
        </p:nvSpPr>
        <p:spPr>
          <a:xfrm>
            <a:off x="4695198" y="2933450"/>
            <a:ext cx="40383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4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Overfitting – ARIMA(2,2,2) and ARIMA(1,2,3)</a:t>
            </a:r>
            <a:endParaRPr b="1" sz="1400" u="sng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201" name="Google Shape;201;p29"/>
          <p:cNvGraphicFramePr/>
          <p:nvPr/>
        </p:nvGraphicFramePr>
        <p:xfrm>
          <a:off x="4817125" y="3286606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{21D3D1A6-DFF9-4DE2-82A8-49FB4889DD36}</a:tableStyleId>
              </a:tblPr>
              <a:tblGrid>
                <a:gridCol w="783300"/>
                <a:gridCol w="783300"/>
                <a:gridCol w="783300"/>
                <a:gridCol w="783300"/>
                <a:gridCol w="783300"/>
              </a:tblGrid>
              <a:tr h="1381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500" u="none" strike="noStrike">
                        <a:solidFill>
                          <a:srgbClr val="000000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4775" marB="0" marR="4775" marL="47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GB" sz="80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Estimate</a:t>
                      </a:r>
                      <a:endParaRPr sz="1100"/>
                    </a:p>
                  </a:txBody>
                  <a:tcPr marT="4775" marB="0" marR="4775" marL="477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GB" sz="80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Std. Error</a:t>
                      </a:r>
                      <a:endParaRPr sz="1100"/>
                    </a:p>
                  </a:txBody>
                  <a:tcPr marT="4775" marB="0" marR="4775" marL="477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GB" sz="80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z value</a:t>
                      </a:r>
                      <a:endParaRPr sz="1100"/>
                    </a:p>
                  </a:txBody>
                  <a:tcPr marT="4775" marB="0" marR="4775" marL="477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GB" sz="80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Pr(&gt;|z|)</a:t>
                      </a:r>
                      <a:endParaRPr sz="1100"/>
                    </a:p>
                  </a:txBody>
                  <a:tcPr marT="4775" marB="0" marR="4775" marL="477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381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GB" sz="80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AR1</a:t>
                      </a:r>
                      <a:endParaRPr sz="1100"/>
                    </a:p>
                  </a:txBody>
                  <a:tcPr marT="4775" marB="0" marR="4775" marL="477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GB" sz="80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0.296068</a:t>
                      </a:r>
                      <a:endParaRPr sz="1100"/>
                    </a:p>
                  </a:txBody>
                  <a:tcPr marT="4775" marB="0" marR="4775" marL="477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GB" sz="80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0.162873</a:t>
                      </a:r>
                      <a:endParaRPr sz="1100"/>
                    </a:p>
                  </a:txBody>
                  <a:tcPr marT="4775" marB="0" marR="4775" marL="477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GB" sz="80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1.8178</a:t>
                      </a:r>
                      <a:endParaRPr sz="1100"/>
                    </a:p>
                  </a:txBody>
                  <a:tcPr marT="4775" marB="0" marR="4775" marL="477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GB" sz="80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0.0691</a:t>
                      </a:r>
                      <a:endParaRPr sz="1100"/>
                    </a:p>
                  </a:txBody>
                  <a:tcPr marT="4775" marB="0" marR="4775" marL="477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381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GB" sz="800" u="none" strike="noStrike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AR2</a:t>
                      </a:r>
                      <a:endParaRPr sz="1100"/>
                    </a:p>
                  </a:txBody>
                  <a:tcPr marT="4775" marB="0" marR="4775" marL="477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GB" sz="800" u="none" strike="noStrike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-0.047571</a:t>
                      </a:r>
                      <a:endParaRPr sz="1100"/>
                    </a:p>
                  </a:txBody>
                  <a:tcPr marT="4775" marB="0" marR="4775" marL="477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GB" sz="800" u="none" strike="noStrike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0.111326</a:t>
                      </a:r>
                      <a:endParaRPr sz="1100"/>
                    </a:p>
                  </a:txBody>
                  <a:tcPr marT="4775" marB="0" marR="4775" marL="477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GB" sz="800" u="none" strike="noStrike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-0.4273</a:t>
                      </a:r>
                      <a:endParaRPr sz="1100"/>
                    </a:p>
                  </a:txBody>
                  <a:tcPr marT="4775" marB="0" marR="4775" marL="477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GB" sz="800" u="none" strike="noStrike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0.6691</a:t>
                      </a:r>
                      <a:endParaRPr sz="1100"/>
                    </a:p>
                  </a:txBody>
                  <a:tcPr marT="4775" marB="0" marR="4775" marL="477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381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GB" sz="80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MA1</a:t>
                      </a:r>
                      <a:endParaRPr sz="1100"/>
                    </a:p>
                  </a:txBody>
                  <a:tcPr marT="4775" marB="0" marR="4775" marL="477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GB" sz="80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-1.628738</a:t>
                      </a:r>
                      <a:endParaRPr sz="1100"/>
                    </a:p>
                  </a:txBody>
                  <a:tcPr marT="4775" marB="0" marR="4775" marL="477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GB" sz="80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0.135909</a:t>
                      </a:r>
                      <a:endParaRPr sz="1100"/>
                    </a:p>
                  </a:txBody>
                  <a:tcPr marT="4775" marB="0" marR="4775" marL="477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GB" sz="80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-11.984</a:t>
                      </a:r>
                      <a:endParaRPr sz="1100"/>
                    </a:p>
                  </a:txBody>
                  <a:tcPr marT="4775" marB="0" marR="4775" marL="477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GB" sz="80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&lt; 2.2e-16</a:t>
                      </a:r>
                      <a:endParaRPr sz="1100"/>
                    </a:p>
                  </a:txBody>
                  <a:tcPr marT="4775" marB="0" marR="4775" marL="477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381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GB" sz="80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MA2</a:t>
                      </a:r>
                      <a:endParaRPr sz="1100"/>
                    </a:p>
                  </a:txBody>
                  <a:tcPr marT="4775" marB="0" marR="4775" marL="477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GB" sz="80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0.656398</a:t>
                      </a:r>
                      <a:endParaRPr sz="1100"/>
                    </a:p>
                  </a:txBody>
                  <a:tcPr marT="4775" marB="0" marR="4775" marL="477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GB" sz="80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0.135109</a:t>
                      </a:r>
                      <a:endParaRPr sz="1100"/>
                    </a:p>
                  </a:txBody>
                  <a:tcPr marT="4775" marB="0" marR="4775" marL="477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GB" sz="80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4.8583</a:t>
                      </a:r>
                      <a:endParaRPr sz="1100"/>
                    </a:p>
                  </a:txBody>
                  <a:tcPr marT="4775" marB="0" marR="4775" marL="477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GB" sz="80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0.000001184</a:t>
                      </a:r>
                      <a:endParaRPr sz="1100"/>
                    </a:p>
                  </a:txBody>
                  <a:tcPr marT="4775" marB="0" marR="4775" marL="477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202" name="Google Shape;202;p29"/>
          <p:cNvGraphicFramePr/>
          <p:nvPr/>
        </p:nvGraphicFramePr>
        <p:xfrm>
          <a:off x="4817124" y="408174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{21D3D1A6-DFF9-4DE2-82A8-49FB4889DD36}</a:tableStyleId>
              </a:tblPr>
              <a:tblGrid>
                <a:gridCol w="783300"/>
                <a:gridCol w="783300"/>
                <a:gridCol w="783300"/>
                <a:gridCol w="783300"/>
                <a:gridCol w="783300"/>
              </a:tblGrid>
              <a:tr h="1381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GB" sz="80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AR1</a:t>
                      </a:r>
                      <a:endParaRPr sz="1100"/>
                    </a:p>
                  </a:txBody>
                  <a:tcPr marT="4775" marB="0" marR="4775" marL="477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GB" sz="80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0.23643</a:t>
                      </a:r>
                      <a:endParaRPr sz="1100"/>
                    </a:p>
                  </a:txBody>
                  <a:tcPr marT="4775" marB="0" marR="4775" marL="477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GB" sz="80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0.320806</a:t>
                      </a:r>
                      <a:endParaRPr sz="1100"/>
                    </a:p>
                  </a:txBody>
                  <a:tcPr marT="4775" marB="0" marR="4775" marL="477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GB" sz="80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0.737</a:t>
                      </a:r>
                      <a:endParaRPr sz="1100"/>
                    </a:p>
                  </a:txBody>
                  <a:tcPr marT="4775" marB="0" marR="4775" marL="477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GB" sz="80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0.4611</a:t>
                      </a:r>
                      <a:endParaRPr sz="1100"/>
                    </a:p>
                  </a:txBody>
                  <a:tcPr marT="4775" marB="0" marR="4775" marL="477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381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GB" sz="80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MA1</a:t>
                      </a:r>
                      <a:endParaRPr sz="1100"/>
                    </a:p>
                  </a:txBody>
                  <a:tcPr marT="4775" marB="0" marR="4775" marL="477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GB" sz="80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-1.57331</a:t>
                      </a:r>
                      <a:endParaRPr sz="1100"/>
                    </a:p>
                  </a:txBody>
                  <a:tcPr marT="4775" marB="0" marR="4775" marL="477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GB" sz="80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0.314566</a:t>
                      </a:r>
                      <a:endParaRPr sz="1100"/>
                    </a:p>
                  </a:txBody>
                  <a:tcPr marT="4775" marB="0" marR="4775" marL="477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GB" sz="80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-5.0015</a:t>
                      </a:r>
                      <a:endParaRPr sz="1100"/>
                    </a:p>
                  </a:txBody>
                  <a:tcPr marT="4775" marB="0" marR="4775" marL="477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GB" sz="80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5.69E-07</a:t>
                      </a:r>
                      <a:endParaRPr sz="1100"/>
                    </a:p>
                  </a:txBody>
                  <a:tcPr marT="4775" marB="0" marR="4775" marL="477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381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GB" sz="80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MA2</a:t>
                      </a:r>
                      <a:endParaRPr sz="1100"/>
                    </a:p>
                  </a:txBody>
                  <a:tcPr marT="4775" marB="0" marR="4775" marL="477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GB" sz="80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0.551902</a:t>
                      </a:r>
                      <a:endParaRPr sz="1100"/>
                    </a:p>
                  </a:txBody>
                  <a:tcPr marT="4775" marB="0" marR="4775" marL="477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GB" sz="80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0.463402</a:t>
                      </a:r>
                      <a:endParaRPr sz="1100"/>
                    </a:p>
                  </a:txBody>
                  <a:tcPr marT="4775" marB="0" marR="4775" marL="477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GB" sz="80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1.191</a:t>
                      </a:r>
                      <a:endParaRPr sz="1100"/>
                    </a:p>
                  </a:txBody>
                  <a:tcPr marT="4775" marB="0" marR="4775" marL="477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GB" sz="80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0.2337</a:t>
                      </a:r>
                      <a:endParaRPr sz="1100"/>
                    </a:p>
                  </a:txBody>
                  <a:tcPr marT="4775" marB="0" marR="4775" marL="477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381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GB" sz="800" u="none" strike="noStrike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MA3</a:t>
                      </a:r>
                      <a:endParaRPr sz="1100"/>
                    </a:p>
                  </a:txBody>
                  <a:tcPr marT="4775" marB="0" marR="4775" marL="477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GB" sz="800" u="none" strike="noStrike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0.049744</a:t>
                      </a:r>
                      <a:endParaRPr sz="1100"/>
                    </a:p>
                  </a:txBody>
                  <a:tcPr marT="4775" marB="0" marR="4775" marL="477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GB" sz="800" u="none" strike="noStrike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0.166083</a:t>
                      </a:r>
                      <a:endParaRPr sz="1100"/>
                    </a:p>
                  </a:txBody>
                  <a:tcPr marT="4775" marB="0" marR="4775" marL="477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GB" sz="800" u="none" strike="noStrike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0.2995</a:t>
                      </a:r>
                      <a:endParaRPr sz="1100"/>
                    </a:p>
                  </a:txBody>
                  <a:tcPr marT="4775" marB="0" marR="4775" marL="477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GB" sz="800" u="none" strike="noStrike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0.7645</a:t>
                      </a:r>
                      <a:endParaRPr sz="1100"/>
                    </a:p>
                  </a:txBody>
                  <a:tcPr marT="4775" marB="0" marR="4775" marL="4775" anchor="b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03" name="Google Shape;203;p29"/>
          <p:cNvSpPr txBox="1"/>
          <p:nvPr>
            <p:ph type="title"/>
          </p:nvPr>
        </p:nvSpPr>
        <p:spPr>
          <a:xfrm>
            <a:off x="91850" y="15650"/>
            <a:ext cx="4929300" cy="322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B7B7B7"/>
                </a:solidFill>
              </a:rPr>
              <a:t>PARAMETER ESTIMATION and  MODEL SELECTION</a:t>
            </a:r>
            <a:endParaRPr sz="1800">
              <a:solidFill>
                <a:srgbClr val="B7B7B7"/>
              </a:solidFill>
            </a:endParaRPr>
          </a:p>
        </p:txBody>
      </p:sp>
      <p:sp>
        <p:nvSpPr>
          <p:cNvPr id="204" name="Google Shape;204;p29"/>
          <p:cNvSpPr txBox="1"/>
          <p:nvPr>
            <p:ph idx="1" type="body"/>
          </p:nvPr>
        </p:nvSpPr>
        <p:spPr>
          <a:xfrm>
            <a:off x="82450" y="367550"/>
            <a:ext cx="9061500" cy="5346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600">
                <a:solidFill>
                  <a:srgbClr val="3C78D8"/>
                </a:solidFill>
              </a:rPr>
              <a:t>ARIMA (1,2,2) is the best model based on the scores</a:t>
            </a:r>
            <a:endParaRPr sz="1600">
              <a:solidFill>
                <a:srgbClr val="3C78D8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0"/>
          <p:cNvSpPr txBox="1"/>
          <p:nvPr>
            <p:ph type="title"/>
          </p:nvPr>
        </p:nvSpPr>
        <p:spPr>
          <a:xfrm>
            <a:off x="91850" y="15650"/>
            <a:ext cx="1509000" cy="275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B7B7B7"/>
                </a:solidFill>
              </a:rPr>
              <a:t>FORECAST</a:t>
            </a:r>
            <a:endParaRPr sz="1800">
              <a:solidFill>
                <a:srgbClr val="B7B7B7"/>
              </a:solidFill>
            </a:endParaRPr>
          </a:p>
        </p:txBody>
      </p:sp>
      <p:sp>
        <p:nvSpPr>
          <p:cNvPr id="210" name="Google Shape;210;p30"/>
          <p:cNvSpPr txBox="1"/>
          <p:nvPr>
            <p:ph idx="1" type="body"/>
          </p:nvPr>
        </p:nvSpPr>
        <p:spPr>
          <a:xfrm>
            <a:off x="82450" y="215145"/>
            <a:ext cx="7886700" cy="5346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600">
                <a:solidFill>
                  <a:srgbClr val="3C78D8"/>
                </a:solidFill>
              </a:rPr>
              <a:t>From a bullish forecast to a bearish outcome</a:t>
            </a:r>
            <a:endParaRPr sz="1600">
              <a:solidFill>
                <a:srgbClr val="3C78D8"/>
              </a:solidFill>
            </a:endParaRPr>
          </a:p>
        </p:txBody>
      </p:sp>
      <p:pic>
        <p:nvPicPr>
          <p:cNvPr id="211" name="Google Shape;211;p30"/>
          <p:cNvPicPr preferRelativeResize="0"/>
          <p:nvPr/>
        </p:nvPicPr>
        <p:blipFill rotWithShape="1">
          <a:blip r:embed="rId3">
            <a:alphaModFix/>
          </a:blip>
          <a:srcRect b="38742" l="0" r="34781" t="9141"/>
          <a:stretch/>
        </p:blipFill>
        <p:spPr>
          <a:xfrm>
            <a:off x="1600850" y="934074"/>
            <a:ext cx="5377876" cy="2438075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30"/>
          <p:cNvSpPr txBox="1"/>
          <p:nvPr/>
        </p:nvSpPr>
        <p:spPr>
          <a:xfrm>
            <a:off x="1600850" y="731700"/>
            <a:ext cx="54465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10-month Forecast of the Unemployment Rate in the U.S. from December 2019</a:t>
            </a:r>
            <a:endParaRPr b="1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213" name="Google Shape;213;p30"/>
          <p:cNvGraphicFramePr/>
          <p:nvPr/>
        </p:nvGraphicFramePr>
        <p:xfrm>
          <a:off x="501788" y="39343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{21D3D1A6-DFF9-4DE2-82A8-49FB4889DD36}</a:tableStyleId>
              </a:tblPr>
              <a:tblGrid>
                <a:gridCol w="749900"/>
                <a:gridCol w="739050"/>
                <a:gridCol w="739050"/>
                <a:gridCol w="739050"/>
                <a:gridCol w="739050"/>
                <a:gridCol w="739050"/>
                <a:gridCol w="739050"/>
                <a:gridCol w="739050"/>
                <a:gridCol w="739050"/>
                <a:gridCol w="739050"/>
                <a:gridCol w="739050"/>
              </a:tblGrid>
              <a:tr h="100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Month</a:t>
                      </a:r>
                      <a:endParaRPr b="1" sz="800"/>
                    </a:p>
                  </a:txBody>
                  <a:tcPr marT="54000" marB="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Jan-20</a:t>
                      </a:r>
                      <a:endParaRPr b="1" sz="800"/>
                    </a:p>
                  </a:txBody>
                  <a:tcPr marT="54000" marB="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Feb-20</a:t>
                      </a:r>
                      <a:endParaRPr b="1" sz="800"/>
                    </a:p>
                  </a:txBody>
                  <a:tcPr marT="54000" marB="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>
                          <a:solidFill>
                            <a:srgbClr val="980000"/>
                          </a:solidFill>
                        </a:rPr>
                        <a:t>Mar-20</a:t>
                      </a:r>
                      <a:endParaRPr b="1" sz="800">
                        <a:solidFill>
                          <a:srgbClr val="980000"/>
                        </a:solidFill>
                      </a:endParaRPr>
                    </a:p>
                  </a:txBody>
                  <a:tcPr marT="54000" marB="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>
                          <a:solidFill>
                            <a:srgbClr val="980000"/>
                          </a:solidFill>
                        </a:rPr>
                        <a:t>Apr-20</a:t>
                      </a:r>
                      <a:endParaRPr b="1" sz="800">
                        <a:solidFill>
                          <a:srgbClr val="980000"/>
                        </a:solidFill>
                      </a:endParaRPr>
                    </a:p>
                  </a:txBody>
                  <a:tcPr marT="54000" marB="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May-20</a:t>
                      </a:r>
                      <a:endParaRPr b="1" sz="800"/>
                    </a:p>
                  </a:txBody>
                  <a:tcPr marT="54000" marB="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Jun-20</a:t>
                      </a:r>
                      <a:endParaRPr b="1" sz="800"/>
                    </a:p>
                  </a:txBody>
                  <a:tcPr marT="54000" marB="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Jul-20</a:t>
                      </a:r>
                      <a:endParaRPr b="1" sz="800"/>
                    </a:p>
                  </a:txBody>
                  <a:tcPr marT="54000" marB="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Aug-20</a:t>
                      </a:r>
                      <a:endParaRPr b="1" sz="800"/>
                    </a:p>
                  </a:txBody>
                  <a:tcPr marT="54000" marB="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Sep-20</a:t>
                      </a:r>
                      <a:endParaRPr b="1" sz="800"/>
                    </a:p>
                  </a:txBody>
                  <a:tcPr marT="54000" marB="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Oct-20</a:t>
                      </a:r>
                      <a:endParaRPr b="1" sz="800"/>
                    </a:p>
                  </a:txBody>
                  <a:tcPr marT="54000" marB="0" marR="91425" marL="91425"/>
                </a:tc>
              </a:tr>
              <a:tr h="1363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Forecast</a:t>
                      </a:r>
                      <a:endParaRPr b="1" sz="800"/>
                    </a:p>
                  </a:txBody>
                  <a:tcPr marT="54000" marB="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3.48</a:t>
                      </a:r>
                      <a:endParaRPr b="1" sz="800"/>
                    </a:p>
                  </a:txBody>
                  <a:tcPr marT="54000" marB="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3.45</a:t>
                      </a:r>
                      <a:endParaRPr b="1" sz="800"/>
                    </a:p>
                  </a:txBody>
                  <a:tcPr marT="54000" marB="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>
                          <a:solidFill>
                            <a:srgbClr val="980000"/>
                          </a:solidFill>
                        </a:rPr>
                        <a:t>3.43</a:t>
                      </a:r>
                      <a:endParaRPr b="1" sz="800">
                        <a:solidFill>
                          <a:srgbClr val="980000"/>
                        </a:solidFill>
                      </a:endParaRPr>
                    </a:p>
                  </a:txBody>
                  <a:tcPr marT="54000" marB="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>
                          <a:solidFill>
                            <a:srgbClr val="980000"/>
                          </a:solidFill>
                        </a:rPr>
                        <a:t>3.41</a:t>
                      </a:r>
                      <a:endParaRPr b="1" sz="800">
                        <a:solidFill>
                          <a:srgbClr val="980000"/>
                        </a:solidFill>
                      </a:endParaRPr>
                    </a:p>
                  </a:txBody>
                  <a:tcPr marT="54000" marB="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/>
                        <a:t>3.38</a:t>
                      </a:r>
                      <a:endParaRPr sz="800"/>
                    </a:p>
                  </a:txBody>
                  <a:tcPr marT="54000" marB="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/>
                        <a:t>3.36</a:t>
                      </a:r>
                      <a:endParaRPr sz="800"/>
                    </a:p>
                  </a:txBody>
                  <a:tcPr marT="54000" marB="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/>
                        <a:t>3.33</a:t>
                      </a:r>
                      <a:endParaRPr sz="800"/>
                    </a:p>
                  </a:txBody>
                  <a:tcPr marT="54000" marB="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/>
                        <a:t>3.31</a:t>
                      </a:r>
                      <a:endParaRPr sz="800"/>
                    </a:p>
                  </a:txBody>
                  <a:tcPr marT="54000" marB="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/>
                        <a:t>3.28</a:t>
                      </a:r>
                      <a:endParaRPr sz="800"/>
                    </a:p>
                  </a:txBody>
                  <a:tcPr marT="54000" marB="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/>
                        <a:t>3.26</a:t>
                      </a:r>
                      <a:endParaRPr sz="800"/>
                    </a:p>
                  </a:txBody>
                  <a:tcPr marT="54000" marB="0" marR="91425" marL="91425"/>
                </a:tc>
              </a:tr>
              <a:tr h="156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Low 95% CI</a:t>
                      </a:r>
                      <a:endParaRPr b="1" sz="800"/>
                    </a:p>
                  </a:txBody>
                  <a:tcPr marT="54000" marB="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/>
                        <a:t>3.29</a:t>
                      </a:r>
                      <a:endParaRPr sz="800"/>
                    </a:p>
                  </a:txBody>
                  <a:tcPr marT="54000" marB="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/>
                        <a:t>3.23</a:t>
                      </a:r>
                      <a:endParaRPr sz="800"/>
                    </a:p>
                  </a:txBody>
                  <a:tcPr marT="54000" marB="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rgbClr val="980000"/>
                          </a:solidFill>
                        </a:rPr>
                        <a:t>3.18</a:t>
                      </a:r>
                      <a:endParaRPr sz="800">
                        <a:solidFill>
                          <a:srgbClr val="980000"/>
                        </a:solidFill>
                      </a:endParaRPr>
                    </a:p>
                  </a:txBody>
                  <a:tcPr marT="54000" marB="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rgbClr val="980000"/>
                          </a:solidFill>
                        </a:rPr>
                        <a:t>3.14</a:t>
                      </a:r>
                      <a:endParaRPr sz="800">
                        <a:solidFill>
                          <a:srgbClr val="980000"/>
                        </a:solidFill>
                      </a:endParaRPr>
                    </a:p>
                  </a:txBody>
                  <a:tcPr marT="54000" marB="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/>
                        <a:t>3.09</a:t>
                      </a:r>
                      <a:endParaRPr sz="800"/>
                    </a:p>
                  </a:txBody>
                  <a:tcPr marT="54000" marB="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/>
                        <a:t>3.05</a:t>
                      </a:r>
                      <a:endParaRPr sz="800"/>
                    </a:p>
                  </a:txBody>
                  <a:tcPr marT="54000" marB="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/>
                        <a:t>3</a:t>
                      </a:r>
                      <a:endParaRPr sz="800"/>
                    </a:p>
                  </a:txBody>
                  <a:tcPr marT="54000" marB="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/>
                        <a:t>2.96</a:t>
                      </a:r>
                      <a:endParaRPr sz="800"/>
                    </a:p>
                  </a:txBody>
                  <a:tcPr marT="54000" marB="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/>
                        <a:t>2.91</a:t>
                      </a:r>
                      <a:endParaRPr sz="800"/>
                    </a:p>
                  </a:txBody>
                  <a:tcPr marT="54000" marB="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/>
                        <a:t>2.86</a:t>
                      </a:r>
                      <a:endParaRPr sz="800"/>
                    </a:p>
                  </a:txBody>
                  <a:tcPr marT="54000" marB="0" marR="91425" marL="91425"/>
                </a:tc>
              </a:tr>
              <a:tr h="1363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Up 95% CI</a:t>
                      </a:r>
                      <a:endParaRPr b="1" sz="800"/>
                    </a:p>
                  </a:txBody>
                  <a:tcPr marT="54000" marB="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/>
                        <a:t>3.67</a:t>
                      </a:r>
                      <a:endParaRPr sz="800"/>
                    </a:p>
                  </a:txBody>
                  <a:tcPr marT="54000" marB="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/>
                        <a:t>3.69</a:t>
                      </a:r>
                      <a:endParaRPr sz="800"/>
                    </a:p>
                  </a:txBody>
                  <a:tcPr marT="54000" marB="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rgbClr val="980000"/>
                          </a:solidFill>
                        </a:rPr>
                        <a:t>3.69</a:t>
                      </a:r>
                      <a:endParaRPr sz="800">
                        <a:solidFill>
                          <a:srgbClr val="980000"/>
                        </a:solidFill>
                      </a:endParaRPr>
                    </a:p>
                  </a:txBody>
                  <a:tcPr marT="54000" marB="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rgbClr val="980000"/>
                          </a:solidFill>
                        </a:rPr>
                        <a:t>3.68</a:t>
                      </a:r>
                      <a:endParaRPr sz="800">
                        <a:solidFill>
                          <a:srgbClr val="980000"/>
                        </a:solidFill>
                      </a:endParaRPr>
                    </a:p>
                  </a:txBody>
                  <a:tcPr marT="54000" marB="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/>
                        <a:t>3.68</a:t>
                      </a:r>
                      <a:endParaRPr sz="800"/>
                    </a:p>
                  </a:txBody>
                  <a:tcPr marT="54000" marB="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/>
                        <a:t>3.68</a:t>
                      </a:r>
                      <a:endParaRPr sz="800"/>
                    </a:p>
                  </a:txBody>
                  <a:tcPr marT="54000" marB="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/>
                        <a:t>3.68</a:t>
                      </a:r>
                      <a:endParaRPr sz="800"/>
                    </a:p>
                  </a:txBody>
                  <a:tcPr marT="54000" marB="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/>
                        <a:t>3.68</a:t>
                      </a:r>
                      <a:endParaRPr sz="800"/>
                    </a:p>
                  </a:txBody>
                  <a:tcPr marT="54000" marB="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/>
                        <a:t>3.68</a:t>
                      </a:r>
                      <a:endParaRPr sz="800"/>
                    </a:p>
                  </a:txBody>
                  <a:tcPr marT="54000" marB="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/>
                        <a:t>3.68</a:t>
                      </a:r>
                      <a:endParaRPr sz="800"/>
                    </a:p>
                  </a:txBody>
                  <a:tcPr marT="54000" marB="0" marR="91425" marL="91425"/>
                </a:tc>
              </a:tr>
              <a:tr h="191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Actual data</a:t>
                      </a:r>
                      <a:endParaRPr b="1" sz="800"/>
                    </a:p>
                  </a:txBody>
                  <a:tcPr marT="54000" marB="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3.60</a:t>
                      </a:r>
                      <a:endParaRPr b="1" sz="800"/>
                    </a:p>
                  </a:txBody>
                  <a:tcPr marT="54000" marB="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3.50</a:t>
                      </a:r>
                      <a:endParaRPr b="1" sz="800"/>
                    </a:p>
                  </a:txBody>
                  <a:tcPr marT="54000" marB="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>
                          <a:solidFill>
                            <a:srgbClr val="980000"/>
                          </a:solidFill>
                        </a:rPr>
                        <a:t>4.40</a:t>
                      </a:r>
                      <a:endParaRPr b="1" sz="800">
                        <a:solidFill>
                          <a:srgbClr val="980000"/>
                        </a:solidFill>
                      </a:endParaRPr>
                    </a:p>
                  </a:txBody>
                  <a:tcPr marT="54000" marB="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>
                          <a:solidFill>
                            <a:srgbClr val="980000"/>
                          </a:solidFill>
                        </a:rPr>
                        <a:t>14.70</a:t>
                      </a:r>
                      <a:endParaRPr b="1" sz="800">
                        <a:solidFill>
                          <a:srgbClr val="980000"/>
                        </a:solidFill>
                      </a:endParaRPr>
                    </a:p>
                  </a:txBody>
                  <a:tcPr marT="54000" marB="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/>
                        <a:t>-</a:t>
                      </a:r>
                      <a:endParaRPr sz="800"/>
                    </a:p>
                  </a:txBody>
                  <a:tcPr marT="54000" marB="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/>
                        <a:t>-</a:t>
                      </a:r>
                      <a:endParaRPr sz="800"/>
                    </a:p>
                  </a:txBody>
                  <a:tcPr marT="54000" marB="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/>
                        <a:t>-</a:t>
                      </a:r>
                      <a:endParaRPr sz="800"/>
                    </a:p>
                  </a:txBody>
                  <a:tcPr marT="54000" marB="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/>
                        <a:t>-</a:t>
                      </a:r>
                      <a:endParaRPr sz="800"/>
                    </a:p>
                  </a:txBody>
                  <a:tcPr marT="54000" marB="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/>
                        <a:t>-</a:t>
                      </a:r>
                      <a:endParaRPr sz="800"/>
                    </a:p>
                  </a:txBody>
                  <a:tcPr marT="54000" marB="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/>
                        <a:t>-</a:t>
                      </a:r>
                      <a:endParaRPr sz="800"/>
                    </a:p>
                  </a:txBody>
                  <a:tcPr marT="54000" marB="0" marR="91425" marL="91425"/>
                </a:tc>
              </a:tr>
              <a:tr h="1363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 sz="800"/>
                        <a:t>Difference</a:t>
                      </a:r>
                      <a:endParaRPr b="1" sz="800"/>
                    </a:p>
                  </a:txBody>
                  <a:tcPr marT="54000" marB="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/>
                        <a:t>0.12</a:t>
                      </a:r>
                      <a:endParaRPr sz="800"/>
                    </a:p>
                  </a:txBody>
                  <a:tcPr marT="54000" marB="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/>
                        <a:t>0.05</a:t>
                      </a:r>
                      <a:endParaRPr sz="800"/>
                    </a:p>
                  </a:txBody>
                  <a:tcPr marT="54000" marB="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rgbClr val="980000"/>
                          </a:solidFill>
                        </a:rPr>
                        <a:t>0.97</a:t>
                      </a:r>
                      <a:endParaRPr sz="800">
                        <a:solidFill>
                          <a:srgbClr val="980000"/>
                        </a:solidFill>
                      </a:endParaRPr>
                    </a:p>
                  </a:txBody>
                  <a:tcPr marT="54000" marB="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>
                          <a:solidFill>
                            <a:srgbClr val="980000"/>
                          </a:solidFill>
                        </a:rPr>
                        <a:t>11.29</a:t>
                      </a:r>
                      <a:endParaRPr sz="800">
                        <a:solidFill>
                          <a:srgbClr val="980000"/>
                        </a:solidFill>
                      </a:endParaRPr>
                    </a:p>
                  </a:txBody>
                  <a:tcPr marT="54000" marB="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/>
                        <a:t>-</a:t>
                      </a:r>
                      <a:endParaRPr sz="800"/>
                    </a:p>
                  </a:txBody>
                  <a:tcPr marT="54000" marB="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/>
                        <a:t>-</a:t>
                      </a:r>
                      <a:endParaRPr sz="800"/>
                    </a:p>
                  </a:txBody>
                  <a:tcPr marT="54000" marB="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/>
                        <a:t>-</a:t>
                      </a:r>
                      <a:endParaRPr sz="800"/>
                    </a:p>
                  </a:txBody>
                  <a:tcPr marT="54000" marB="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/>
                        <a:t>-</a:t>
                      </a:r>
                      <a:endParaRPr sz="800"/>
                    </a:p>
                  </a:txBody>
                  <a:tcPr marT="54000" marB="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/>
                        <a:t>-</a:t>
                      </a:r>
                      <a:endParaRPr sz="800"/>
                    </a:p>
                  </a:txBody>
                  <a:tcPr marT="54000" marB="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/>
                        <a:t>-</a:t>
                      </a:r>
                      <a:endParaRPr sz="800"/>
                    </a:p>
                  </a:txBody>
                  <a:tcPr marT="54000" marB="0" marR="91425" marL="91425"/>
                </a:tc>
              </a:tr>
            </a:tbl>
          </a:graphicData>
        </a:graphic>
      </p:graphicFrame>
      <p:pic>
        <p:nvPicPr>
          <p:cNvPr id="214" name="Google Shape;214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29800" y="3497075"/>
            <a:ext cx="396725" cy="3778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68850" y="3437675"/>
            <a:ext cx="445137" cy="4966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6" name="Google Shape;216;p30"/>
          <p:cNvCxnSpPr/>
          <p:nvPr/>
        </p:nvCxnSpPr>
        <p:spPr>
          <a:xfrm flipH="1">
            <a:off x="1252425" y="4007925"/>
            <a:ext cx="8400" cy="1010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7" name="Google Shape;217;p30"/>
          <p:cNvCxnSpPr/>
          <p:nvPr/>
        </p:nvCxnSpPr>
        <p:spPr>
          <a:xfrm flipH="1" rot="10800000">
            <a:off x="542750" y="4133075"/>
            <a:ext cx="7915500" cy="16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8" name="Google Shape;218;p30"/>
          <p:cNvCxnSpPr/>
          <p:nvPr/>
        </p:nvCxnSpPr>
        <p:spPr>
          <a:xfrm flipH="1" rot="10800000">
            <a:off x="542750" y="4645600"/>
            <a:ext cx="7915500" cy="16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1"/>
          <p:cNvSpPr txBox="1"/>
          <p:nvPr>
            <p:ph type="title"/>
          </p:nvPr>
        </p:nvSpPr>
        <p:spPr>
          <a:xfrm>
            <a:off x="91850" y="15650"/>
            <a:ext cx="6095400" cy="275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B7B7B7"/>
                </a:solidFill>
              </a:rPr>
              <a:t>SUMMARY AND NEXT STEPS</a:t>
            </a:r>
            <a:endParaRPr sz="1800">
              <a:solidFill>
                <a:srgbClr val="B7B7B7"/>
              </a:solidFill>
            </a:endParaRPr>
          </a:p>
        </p:txBody>
      </p:sp>
      <p:sp>
        <p:nvSpPr>
          <p:cNvPr id="224" name="Google Shape;224;p31"/>
          <p:cNvSpPr txBox="1"/>
          <p:nvPr>
            <p:ph idx="1" type="body"/>
          </p:nvPr>
        </p:nvSpPr>
        <p:spPr>
          <a:xfrm>
            <a:off x="82450" y="443750"/>
            <a:ext cx="8985600" cy="5346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600">
                <a:solidFill>
                  <a:srgbClr val="3C78D8"/>
                </a:solidFill>
              </a:rPr>
              <a:t>The turning point has arrived, and the worst has yet to come</a:t>
            </a:r>
            <a:endParaRPr sz="1600">
              <a:solidFill>
                <a:srgbClr val="3C78D8"/>
              </a:solidFill>
            </a:endParaRPr>
          </a:p>
        </p:txBody>
      </p:sp>
      <p:pic>
        <p:nvPicPr>
          <p:cNvPr id="225" name="Google Shape;22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8009" y="1517101"/>
            <a:ext cx="1071083" cy="87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30375" y="1471850"/>
            <a:ext cx="1027500" cy="916901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31"/>
          <p:cNvSpPr txBox="1"/>
          <p:nvPr/>
        </p:nvSpPr>
        <p:spPr>
          <a:xfrm>
            <a:off x="737450" y="2364775"/>
            <a:ext cx="1912200" cy="18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Pre-COVID-19: Unemployment rate in the U.S. has been declining steadily and was forecasted to continue its decline.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31"/>
          <p:cNvSpPr txBox="1"/>
          <p:nvPr/>
        </p:nvSpPr>
        <p:spPr>
          <a:xfrm>
            <a:off x="3510175" y="2364775"/>
            <a:ext cx="2067900" cy="16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r>
              <a:rPr lang="en-GB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 true effect is yet to be determined as the number of infections is still on the rise.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9" name="Google Shape;229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87412" y="1348750"/>
            <a:ext cx="1001175" cy="1040001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31"/>
          <p:cNvSpPr txBox="1"/>
          <p:nvPr/>
        </p:nvSpPr>
        <p:spPr>
          <a:xfrm>
            <a:off x="6169450" y="2364775"/>
            <a:ext cx="2237100" cy="183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Improve initial model as more data is collected, as well as perform intervention analysis to assess full impact of COVID-19 pandemic.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